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74" r:id="rId6"/>
    <p:sldId id="257" r:id="rId7"/>
    <p:sldId id="258" r:id="rId8"/>
    <p:sldId id="273"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x="18288000" cy="10287000"/>
  <p:notesSz cx="6858000" cy="9144000"/>
  <p:embeddedFontLst>
    <p:embeddedFont>
      <p:font typeface="Majesty" panose="020B0604020202020204" charset="-128"/>
      <p:regular r:id="rId24"/>
    </p:embeddedFont>
    <p:embeddedFont>
      <p:font typeface="Hadassah Friedlaender" panose="02020603050405020304" pitchFamily="18" charset="-79"/>
      <p:regular r:id="rId25"/>
      <p:bold r:id="rId26"/>
    </p:embeddedFont>
    <p:embeddedFont>
      <p:font typeface="Poppins" panose="00000500000000000000" pitchFamily="2" charset="0"/>
      <p:regular r:id="rId27"/>
      <p:bold r:id="rId28"/>
      <p:italic r:id="rId29"/>
      <p:boldItalic r:id="rId30"/>
    </p:embeddedFont>
    <p:embeddedFont>
      <p:font typeface="Poppins Bold" panose="00000800000000000000" charset="0"/>
      <p:regular r:id="rId31"/>
      <p:bold r:id="rId32"/>
    </p:embeddedFont>
    <p:embeddedFont>
      <p:font typeface="Poppins Bold Italics" panose="020B0604020202020204"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943957-AE65-4D1D-A256-884E8211EB18}" v="3" dt="2024-04-16T18:16:36.1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28" d="100"/>
          <a:sy n="28" d="100"/>
        </p:scale>
        <p:origin x="1836" y="3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font" Target="fonts/font10.fntdata"/><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5.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s://mhanortheastindiana.org/"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25.svg"/><Relationship Id="rId4" Type="http://schemas.openxmlformats.org/officeDocument/2006/relationships/image" Target="../media/image21.sv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hyperlink" Target="https://www.ssa.gov/payee/" TargetMode="External"/><Relationship Id="rId3" Type="http://schemas.openxmlformats.org/officeDocument/2006/relationships/image" Target="../media/image11.png"/><Relationship Id="rId7" Type="http://schemas.openxmlformats.org/officeDocument/2006/relationships/image" Target="../media/image27.png"/><Relationship Id="rId12" Type="http://schemas.openxmlformats.org/officeDocument/2006/relationships/hyperlink" Target="https://smallbusiness.chron.com/add-signatory-bank-account-39144.html" TargetMode="External"/><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svg"/><Relationship Id="rId11" Type="http://schemas.openxmlformats.org/officeDocument/2006/relationships/hyperlink" Target="https://www.caring.com/caregivers/power-of-attorney/" TargetMode="External"/><Relationship Id="rId5" Type="http://schemas.openxmlformats.org/officeDocument/2006/relationships/image" Target="../media/image22.png"/><Relationship Id="rId15" Type="http://schemas.openxmlformats.org/officeDocument/2006/relationships/hyperlink" Target="https://www.in.gov/gpcpd/featured-projects/overview/supported-decision-making/#:~:text=About%20Supported%20Decision%2DMaking&amp;text=Under%20an%20SDM%20agreement%20individuals,effective%20on%20July%201%2C%202019." TargetMode="External"/><Relationship Id="rId10" Type="http://schemas.openxmlformats.org/officeDocument/2006/relationships/image" Target="../media/image30.svg"/><Relationship Id="rId4" Type="http://schemas.openxmlformats.org/officeDocument/2006/relationships/image" Target="../media/image12.svg"/><Relationship Id="rId9" Type="http://schemas.openxmlformats.org/officeDocument/2006/relationships/image" Target="../media/image29.png"/><Relationship Id="rId14" Type="http://schemas.openxmlformats.org/officeDocument/2006/relationships/hyperlink" Target="https://www.findlaw.com/estate/trusts/special-needs-trusts-faq-s.html"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11.png"/><Relationship Id="rId7" Type="http://schemas.openxmlformats.org/officeDocument/2006/relationships/image" Target="../media/image33.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12.svg"/></Relationships>
</file>

<file path=ppt/slides/_rels/slide14.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11.png"/><Relationship Id="rId7" Type="http://schemas.openxmlformats.org/officeDocument/2006/relationships/image" Target="../media/image37.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12.svg"/></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sv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mailto:jblazier@mhanortheastindiana.org"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in.gov/gcpd/" TargetMode="External"/><Relationship Id="rId7" Type="http://schemas.openxmlformats.org/officeDocument/2006/relationships/hyperlink" Target="https://inarf.org/" TargetMode="External"/><Relationship Id="rId2" Type="http://schemas.openxmlformats.org/officeDocument/2006/relationships/hyperlink" Target="https://in.gov/idr" TargetMode="External"/><Relationship Id="rId1" Type="http://schemas.openxmlformats.org/officeDocument/2006/relationships/slideLayout" Target="../slideLayouts/slideLayout7.xml"/><Relationship Id="rId6" Type="http://schemas.openxmlformats.org/officeDocument/2006/relationships/hyperlink" Target="https://indylas.org/" TargetMode="External"/><Relationship Id="rId5" Type="http://schemas.openxmlformats.org/officeDocument/2006/relationships/hyperlink" Target="https://indianalegalservices.org/" TargetMode="External"/><Relationship Id="rId4" Type="http://schemas.openxmlformats.org/officeDocument/2006/relationships/hyperlink" Target="https://arcind.or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indiana.freelegalanswers.org/" TargetMode="External"/><Relationship Id="rId2" Type="http://schemas.openxmlformats.org/officeDocument/2006/relationships/hyperlink" Target="mailto:acba@allencountybar.org"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hyperlink" Target="https://www.guardianship.org/" TargetMode="External"/><Relationship Id="rId3" Type="http://schemas.openxmlformats.org/officeDocument/2006/relationships/hyperlink" Target="http://www.in.gov/judiciary/selfservice/index.htm" TargetMode="External"/><Relationship Id="rId7" Type="http://schemas.openxmlformats.org/officeDocument/2006/relationships/hyperlink" Target="https://www.in.gov/fssa/ddrs/developmental-disability-services/bureau-of-developmental-disabilities-services/" TargetMode="External"/><Relationship Id="rId2" Type="http://schemas.openxmlformats.org/officeDocument/2006/relationships/hyperlink" Target="http://www.indianajustice.org/" TargetMode="External"/><Relationship Id="rId1" Type="http://schemas.openxmlformats.org/officeDocument/2006/relationships/slideLayout" Target="../slideLayouts/slideLayout7.xml"/><Relationship Id="rId6" Type="http://schemas.openxmlformats.org/officeDocument/2006/relationships/hyperlink" Target="http://www.thearctrust.org/" TargetMode="External"/><Relationship Id="rId5" Type="http://schemas.openxmlformats.org/officeDocument/2006/relationships/hyperlink" Target="http://www.in.gov/fssa/da/3479.htm" TargetMode="External"/><Relationship Id="rId4" Type="http://schemas.openxmlformats.org/officeDocument/2006/relationships/hyperlink" Target="http://www.nclegalclinic.org/" TargetMode="External"/><Relationship Id="rId9" Type="http://schemas.openxmlformats.org/officeDocument/2006/relationships/hyperlink" Target="https://www.saind.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8.jpeg"/><Relationship Id="rId5" Type="http://schemas.openxmlformats.org/officeDocument/2006/relationships/image" Target="../media/image10.svg"/><Relationship Id="rId10" Type="http://schemas.openxmlformats.org/officeDocument/2006/relationships/image" Target="../media/image17.jpeg"/><Relationship Id="rId4" Type="http://schemas.openxmlformats.org/officeDocument/2006/relationships/image" Target="../media/image9.png"/><Relationship Id="rId9"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grpSp>
        <p:nvGrpSpPr>
          <p:cNvPr id="2" name="Group 2"/>
          <p:cNvGrpSpPr/>
          <p:nvPr/>
        </p:nvGrpSpPr>
        <p:grpSpPr>
          <a:xfrm rot="-1801313">
            <a:off x="7944412" y="2305957"/>
            <a:ext cx="1603602" cy="9552208"/>
            <a:chOff x="0" y="0"/>
            <a:chExt cx="422348" cy="2515808"/>
          </a:xfrm>
        </p:grpSpPr>
        <p:sp>
          <p:nvSpPr>
            <p:cNvPr id="3" name="Freeform 3"/>
            <p:cNvSpPr/>
            <p:nvPr/>
          </p:nvSpPr>
          <p:spPr>
            <a:xfrm>
              <a:off x="0" y="0"/>
              <a:ext cx="422348" cy="2515808"/>
            </a:xfrm>
            <a:custGeom>
              <a:avLst/>
              <a:gdLst/>
              <a:ahLst/>
              <a:cxnLst/>
              <a:rect l="l" t="t" r="r" b="b"/>
              <a:pathLst>
                <a:path w="422348" h="2515808">
                  <a:moveTo>
                    <a:pt x="0" y="0"/>
                  </a:moveTo>
                  <a:lnTo>
                    <a:pt x="422348" y="0"/>
                  </a:lnTo>
                  <a:lnTo>
                    <a:pt x="422348" y="2515808"/>
                  </a:lnTo>
                  <a:lnTo>
                    <a:pt x="0" y="2515808"/>
                  </a:lnTo>
                  <a:close/>
                </a:path>
              </a:pathLst>
            </a:custGeom>
            <a:solidFill>
              <a:srgbClr val="FFBC00"/>
            </a:solidFill>
          </p:spPr>
          <p:txBody>
            <a:bodyPr/>
            <a:lstStyle/>
            <a:p>
              <a:endParaRPr lang="en-US"/>
            </a:p>
          </p:txBody>
        </p:sp>
        <p:sp>
          <p:nvSpPr>
            <p:cNvPr id="4" name="TextBox 4"/>
            <p:cNvSpPr txBox="1"/>
            <p:nvPr/>
          </p:nvSpPr>
          <p:spPr>
            <a:xfrm>
              <a:off x="0" y="-57150"/>
              <a:ext cx="422348" cy="2572958"/>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1801313">
            <a:off x="16945529" y="-2609268"/>
            <a:ext cx="1603602" cy="5817991"/>
            <a:chOff x="0" y="0"/>
            <a:chExt cx="422348" cy="1532310"/>
          </a:xfrm>
        </p:grpSpPr>
        <p:sp>
          <p:nvSpPr>
            <p:cNvPr id="6" name="Freeform 6"/>
            <p:cNvSpPr/>
            <p:nvPr/>
          </p:nvSpPr>
          <p:spPr>
            <a:xfrm>
              <a:off x="0" y="0"/>
              <a:ext cx="422348" cy="1532310"/>
            </a:xfrm>
            <a:custGeom>
              <a:avLst/>
              <a:gdLst/>
              <a:ahLst/>
              <a:cxnLst/>
              <a:rect l="l" t="t" r="r" b="b"/>
              <a:pathLst>
                <a:path w="422348" h="1532310">
                  <a:moveTo>
                    <a:pt x="0" y="0"/>
                  </a:moveTo>
                  <a:lnTo>
                    <a:pt x="422348" y="0"/>
                  </a:lnTo>
                  <a:lnTo>
                    <a:pt x="422348" y="1532310"/>
                  </a:lnTo>
                  <a:lnTo>
                    <a:pt x="0" y="1532310"/>
                  </a:lnTo>
                  <a:close/>
                </a:path>
              </a:pathLst>
            </a:custGeom>
            <a:solidFill>
              <a:srgbClr val="FFBC00"/>
            </a:solidFill>
          </p:spPr>
          <p:txBody>
            <a:bodyPr/>
            <a:lstStyle/>
            <a:p>
              <a:endParaRPr lang="en-US"/>
            </a:p>
          </p:txBody>
        </p:sp>
        <p:sp>
          <p:nvSpPr>
            <p:cNvPr id="7" name="TextBox 7"/>
            <p:cNvSpPr txBox="1"/>
            <p:nvPr/>
          </p:nvSpPr>
          <p:spPr>
            <a:xfrm>
              <a:off x="0" y="-57150"/>
              <a:ext cx="422348" cy="158946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1323218">
            <a:off x="-260294" y="-2499941"/>
            <a:ext cx="9329309" cy="13900928"/>
            <a:chOff x="0" y="0"/>
            <a:chExt cx="640025" cy="953655"/>
          </a:xfrm>
        </p:grpSpPr>
        <p:sp>
          <p:nvSpPr>
            <p:cNvPr id="9" name="Freeform 9"/>
            <p:cNvSpPr/>
            <p:nvPr/>
          </p:nvSpPr>
          <p:spPr>
            <a:xfrm>
              <a:off x="0" y="0"/>
              <a:ext cx="640025" cy="953655"/>
            </a:xfrm>
            <a:custGeom>
              <a:avLst/>
              <a:gdLst/>
              <a:ahLst/>
              <a:cxnLst/>
              <a:rect l="l" t="t" r="r" b="b"/>
              <a:pathLst>
                <a:path w="640025" h="953655">
                  <a:moveTo>
                    <a:pt x="203200" y="0"/>
                  </a:moveTo>
                  <a:lnTo>
                    <a:pt x="640025" y="0"/>
                  </a:lnTo>
                  <a:lnTo>
                    <a:pt x="436825" y="953655"/>
                  </a:lnTo>
                  <a:lnTo>
                    <a:pt x="0" y="953655"/>
                  </a:lnTo>
                  <a:lnTo>
                    <a:pt x="203200" y="0"/>
                  </a:lnTo>
                  <a:close/>
                </a:path>
              </a:pathLst>
            </a:custGeom>
            <a:solidFill>
              <a:srgbClr val="003D60"/>
            </a:solidFill>
          </p:spPr>
          <p:txBody>
            <a:bodyPr/>
            <a:lstStyle/>
            <a:p>
              <a:endParaRPr lang="en-US"/>
            </a:p>
          </p:txBody>
        </p:sp>
        <p:sp>
          <p:nvSpPr>
            <p:cNvPr id="10" name="TextBox 10"/>
            <p:cNvSpPr txBox="1"/>
            <p:nvPr/>
          </p:nvSpPr>
          <p:spPr>
            <a:xfrm>
              <a:off x="101600" y="-57150"/>
              <a:ext cx="436825" cy="1010805"/>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rot="-7234808">
            <a:off x="-545671" y="4853273"/>
            <a:ext cx="16230600" cy="770953"/>
          </a:xfrm>
          <a:custGeom>
            <a:avLst/>
            <a:gdLst/>
            <a:ahLst/>
            <a:cxnLst/>
            <a:rect l="l" t="t" r="r" b="b"/>
            <a:pathLst>
              <a:path w="16230600" h="770953">
                <a:moveTo>
                  <a:pt x="0" y="0"/>
                </a:moveTo>
                <a:lnTo>
                  <a:pt x="16230600" y="0"/>
                </a:lnTo>
                <a:lnTo>
                  <a:pt x="16230600" y="770954"/>
                </a:lnTo>
                <a:lnTo>
                  <a:pt x="0" y="770954"/>
                </a:lnTo>
                <a:lnTo>
                  <a:pt x="0" y="0"/>
                </a:lnTo>
                <a:close/>
              </a:path>
            </a:pathLst>
          </a:custGeom>
          <a:blipFill>
            <a:blip r:embed="rId2">
              <a:alphaModFix amt="52000"/>
            </a:blip>
            <a:stretch>
              <a:fillRect/>
            </a:stretch>
          </a:blipFill>
        </p:spPr>
        <p:txBody>
          <a:bodyPr/>
          <a:lstStyle/>
          <a:p>
            <a:endParaRPr lang="en-US"/>
          </a:p>
        </p:txBody>
      </p:sp>
      <p:grpSp>
        <p:nvGrpSpPr>
          <p:cNvPr id="12" name="Group 12"/>
          <p:cNvGrpSpPr>
            <a:grpSpLocks noChangeAspect="1"/>
          </p:cNvGrpSpPr>
          <p:nvPr/>
        </p:nvGrpSpPr>
        <p:grpSpPr>
          <a:xfrm>
            <a:off x="-182402" y="-15576"/>
            <a:ext cx="10341615" cy="10508652"/>
            <a:chOff x="0" y="0"/>
            <a:chExt cx="5765800" cy="5858929"/>
          </a:xfrm>
        </p:grpSpPr>
        <p:sp>
          <p:nvSpPr>
            <p:cNvPr id="13" name="Freeform 13"/>
            <p:cNvSpPr/>
            <p:nvPr/>
          </p:nvSpPr>
          <p:spPr>
            <a:xfrm>
              <a:off x="0" y="0"/>
              <a:ext cx="5765800" cy="5858891"/>
            </a:xfrm>
            <a:custGeom>
              <a:avLst/>
              <a:gdLst/>
              <a:ahLst/>
              <a:cxnLst/>
              <a:rect l="l" t="t" r="r" b="b"/>
              <a:pathLst>
                <a:path w="5765800" h="5858891">
                  <a:moveTo>
                    <a:pt x="0" y="0"/>
                  </a:moveTo>
                  <a:lnTo>
                    <a:pt x="0" y="5858891"/>
                  </a:lnTo>
                  <a:lnTo>
                    <a:pt x="5765800" y="5858891"/>
                  </a:lnTo>
                  <a:lnTo>
                    <a:pt x="2235200" y="0"/>
                  </a:lnTo>
                  <a:close/>
                </a:path>
              </a:pathLst>
            </a:custGeom>
            <a:blipFill>
              <a:blip r:embed="rId3"/>
              <a:stretch>
                <a:fillRect t="-2023" b="-2023"/>
              </a:stretch>
            </a:blipFill>
          </p:spPr>
          <p:txBody>
            <a:bodyPr/>
            <a:lstStyle/>
            <a:p>
              <a:endParaRPr lang="en-US"/>
            </a:p>
          </p:txBody>
        </p:sp>
      </p:grpSp>
      <p:grpSp>
        <p:nvGrpSpPr>
          <p:cNvPr id="14" name="Group 14"/>
          <p:cNvGrpSpPr/>
          <p:nvPr/>
        </p:nvGrpSpPr>
        <p:grpSpPr>
          <a:xfrm rot="-1801313">
            <a:off x="-1212776" y="4436810"/>
            <a:ext cx="2060748" cy="7889373"/>
            <a:chOff x="0" y="0"/>
            <a:chExt cx="542748" cy="2077860"/>
          </a:xfrm>
        </p:grpSpPr>
        <p:sp>
          <p:nvSpPr>
            <p:cNvPr id="15" name="Freeform 15"/>
            <p:cNvSpPr/>
            <p:nvPr/>
          </p:nvSpPr>
          <p:spPr>
            <a:xfrm>
              <a:off x="0" y="0"/>
              <a:ext cx="542748" cy="2077860"/>
            </a:xfrm>
            <a:custGeom>
              <a:avLst/>
              <a:gdLst/>
              <a:ahLst/>
              <a:cxnLst/>
              <a:rect l="l" t="t" r="r" b="b"/>
              <a:pathLst>
                <a:path w="542748" h="2077860">
                  <a:moveTo>
                    <a:pt x="0" y="0"/>
                  </a:moveTo>
                  <a:lnTo>
                    <a:pt x="542748" y="0"/>
                  </a:lnTo>
                  <a:lnTo>
                    <a:pt x="542748" y="2077860"/>
                  </a:lnTo>
                  <a:lnTo>
                    <a:pt x="0" y="2077860"/>
                  </a:lnTo>
                  <a:close/>
                </a:path>
              </a:pathLst>
            </a:custGeom>
            <a:solidFill>
              <a:srgbClr val="003D60"/>
            </a:solidFill>
          </p:spPr>
          <p:txBody>
            <a:bodyPr/>
            <a:lstStyle/>
            <a:p>
              <a:endParaRPr lang="en-US"/>
            </a:p>
          </p:txBody>
        </p:sp>
        <p:sp>
          <p:nvSpPr>
            <p:cNvPr id="16" name="TextBox 16"/>
            <p:cNvSpPr txBox="1"/>
            <p:nvPr/>
          </p:nvSpPr>
          <p:spPr>
            <a:xfrm>
              <a:off x="0" y="-57150"/>
              <a:ext cx="542748" cy="2135010"/>
            </a:xfrm>
            <a:prstGeom prst="rect">
              <a:avLst/>
            </a:prstGeom>
          </p:spPr>
          <p:txBody>
            <a:bodyPr lIns="50800" tIns="50800" rIns="50800" bIns="50800" rtlCol="0" anchor="ctr"/>
            <a:lstStyle/>
            <a:p>
              <a:pPr algn="ctr">
                <a:lnSpc>
                  <a:spcPts val="2659"/>
                </a:lnSpc>
              </a:pPr>
              <a:endParaRPr/>
            </a:p>
          </p:txBody>
        </p:sp>
      </p:grpSp>
      <p:sp>
        <p:nvSpPr>
          <p:cNvPr id="17" name="Freeform 17"/>
          <p:cNvSpPr/>
          <p:nvPr/>
        </p:nvSpPr>
        <p:spPr>
          <a:xfrm rot="-3131416">
            <a:off x="-4080653" y="2120145"/>
            <a:ext cx="12285790" cy="583575"/>
          </a:xfrm>
          <a:custGeom>
            <a:avLst/>
            <a:gdLst/>
            <a:ahLst/>
            <a:cxnLst/>
            <a:rect l="l" t="t" r="r" b="b"/>
            <a:pathLst>
              <a:path w="12285790" h="583575">
                <a:moveTo>
                  <a:pt x="0" y="0"/>
                </a:moveTo>
                <a:lnTo>
                  <a:pt x="12285790" y="0"/>
                </a:lnTo>
                <a:lnTo>
                  <a:pt x="12285790" y="583575"/>
                </a:lnTo>
                <a:lnTo>
                  <a:pt x="0" y="583575"/>
                </a:lnTo>
                <a:lnTo>
                  <a:pt x="0" y="0"/>
                </a:lnTo>
                <a:close/>
              </a:path>
            </a:pathLst>
          </a:custGeom>
          <a:blipFill>
            <a:blip r:embed="rId2">
              <a:alphaModFix amt="65000"/>
            </a:blip>
            <a:stretch>
              <a:fillRect/>
            </a:stretch>
          </a:blipFill>
        </p:spPr>
        <p:txBody>
          <a:bodyPr/>
          <a:lstStyle/>
          <a:p>
            <a:endParaRPr lang="en-US"/>
          </a:p>
        </p:txBody>
      </p:sp>
      <p:grpSp>
        <p:nvGrpSpPr>
          <p:cNvPr id="18" name="Group 18"/>
          <p:cNvGrpSpPr/>
          <p:nvPr/>
        </p:nvGrpSpPr>
        <p:grpSpPr>
          <a:xfrm rot="2252587">
            <a:off x="-1105257" y="-2239445"/>
            <a:ext cx="3086100" cy="7845843"/>
            <a:chOff x="0" y="0"/>
            <a:chExt cx="812800" cy="2066395"/>
          </a:xfrm>
        </p:grpSpPr>
        <p:sp>
          <p:nvSpPr>
            <p:cNvPr id="19" name="Freeform 19"/>
            <p:cNvSpPr/>
            <p:nvPr/>
          </p:nvSpPr>
          <p:spPr>
            <a:xfrm>
              <a:off x="0" y="0"/>
              <a:ext cx="812800" cy="2066395"/>
            </a:xfrm>
            <a:custGeom>
              <a:avLst/>
              <a:gdLst/>
              <a:ahLst/>
              <a:cxnLst/>
              <a:rect l="l" t="t" r="r" b="b"/>
              <a:pathLst>
                <a:path w="812800" h="2066395">
                  <a:moveTo>
                    <a:pt x="0" y="0"/>
                  </a:moveTo>
                  <a:lnTo>
                    <a:pt x="812800" y="0"/>
                  </a:lnTo>
                  <a:lnTo>
                    <a:pt x="812800" y="2066395"/>
                  </a:lnTo>
                  <a:lnTo>
                    <a:pt x="0" y="2066395"/>
                  </a:lnTo>
                  <a:close/>
                </a:path>
              </a:pathLst>
            </a:custGeom>
            <a:solidFill>
              <a:srgbClr val="FFBC00"/>
            </a:solidFill>
          </p:spPr>
          <p:txBody>
            <a:bodyPr/>
            <a:lstStyle/>
            <a:p>
              <a:endParaRPr lang="en-US"/>
            </a:p>
          </p:txBody>
        </p:sp>
        <p:sp>
          <p:nvSpPr>
            <p:cNvPr id="20" name="TextBox 20"/>
            <p:cNvSpPr txBox="1"/>
            <p:nvPr/>
          </p:nvSpPr>
          <p:spPr>
            <a:xfrm>
              <a:off x="0" y="-57150"/>
              <a:ext cx="812800" cy="2123545"/>
            </a:xfrm>
            <a:prstGeom prst="rect">
              <a:avLst/>
            </a:prstGeom>
          </p:spPr>
          <p:txBody>
            <a:bodyPr lIns="50800" tIns="50800" rIns="50800" bIns="50800" rtlCol="0" anchor="ctr"/>
            <a:lstStyle/>
            <a:p>
              <a:pPr algn="ctr">
                <a:lnSpc>
                  <a:spcPts val="2659"/>
                </a:lnSpc>
              </a:pPr>
              <a:endParaRPr/>
            </a:p>
          </p:txBody>
        </p:sp>
      </p:grpSp>
      <p:sp>
        <p:nvSpPr>
          <p:cNvPr id="21" name="Freeform 21"/>
          <p:cNvSpPr/>
          <p:nvPr/>
        </p:nvSpPr>
        <p:spPr>
          <a:xfrm>
            <a:off x="10965813" y="818355"/>
            <a:ext cx="5793789" cy="2106832"/>
          </a:xfrm>
          <a:custGeom>
            <a:avLst/>
            <a:gdLst/>
            <a:ahLst/>
            <a:cxnLst/>
            <a:rect l="l" t="t" r="r" b="b"/>
            <a:pathLst>
              <a:path w="5793789" h="2106832">
                <a:moveTo>
                  <a:pt x="0" y="0"/>
                </a:moveTo>
                <a:lnTo>
                  <a:pt x="5793789" y="0"/>
                </a:lnTo>
                <a:lnTo>
                  <a:pt x="5793789" y="2106832"/>
                </a:lnTo>
                <a:lnTo>
                  <a:pt x="0" y="2106832"/>
                </a:lnTo>
                <a:lnTo>
                  <a:pt x="0" y="0"/>
                </a:lnTo>
                <a:close/>
              </a:path>
            </a:pathLst>
          </a:custGeom>
          <a:blipFill>
            <a:blip r:embed="rId4"/>
            <a:stretch>
              <a:fillRect/>
            </a:stretch>
          </a:blipFill>
        </p:spPr>
        <p:txBody>
          <a:bodyPr/>
          <a:lstStyle/>
          <a:p>
            <a:endParaRPr lang="en-US"/>
          </a:p>
        </p:txBody>
      </p:sp>
      <p:sp>
        <p:nvSpPr>
          <p:cNvPr id="22" name="TextBox 22"/>
          <p:cNvSpPr txBox="1"/>
          <p:nvPr/>
        </p:nvSpPr>
        <p:spPr>
          <a:xfrm>
            <a:off x="10159213" y="3452947"/>
            <a:ext cx="7913347" cy="5103833"/>
          </a:xfrm>
          <a:prstGeom prst="rect">
            <a:avLst/>
          </a:prstGeom>
        </p:spPr>
        <p:txBody>
          <a:bodyPr lIns="0" tIns="0" rIns="0" bIns="0" rtlCol="0" anchor="t">
            <a:spAutoFit/>
          </a:bodyPr>
          <a:lstStyle/>
          <a:p>
            <a:pPr marL="1143000" indent="-1143000">
              <a:lnSpc>
                <a:spcPct val="150000"/>
              </a:lnSpc>
              <a:buFont typeface="Arial" panose="020B0604020202020204" pitchFamily="34" charset="0"/>
              <a:buChar char="•"/>
            </a:pPr>
            <a:r>
              <a:rPr lang="en-US" sz="2800" dirty="0">
                <a:solidFill>
                  <a:srgbClr val="000000"/>
                </a:solidFill>
                <a:latin typeface="League Spartan Bold"/>
              </a:rPr>
              <a:t>Please keep microphones on mute</a:t>
            </a:r>
          </a:p>
          <a:p>
            <a:pPr marL="1143000" indent="-1143000">
              <a:lnSpc>
                <a:spcPct val="150000"/>
              </a:lnSpc>
              <a:buFont typeface="Arial" panose="020B0604020202020204" pitchFamily="34" charset="0"/>
              <a:buChar char="•"/>
            </a:pPr>
            <a:r>
              <a:rPr lang="en-US" sz="2800" dirty="0">
                <a:solidFill>
                  <a:srgbClr val="000000"/>
                </a:solidFill>
                <a:latin typeface="League Spartan Bold"/>
              </a:rPr>
              <a:t>Please use chat box for questions to be answered at the end</a:t>
            </a:r>
          </a:p>
          <a:p>
            <a:pPr marL="1143000" indent="-1143000">
              <a:lnSpc>
                <a:spcPct val="150000"/>
              </a:lnSpc>
              <a:buFont typeface="Arial" panose="020B0604020202020204" pitchFamily="34" charset="0"/>
              <a:buChar char="•"/>
            </a:pPr>
            <a:r>
              <a:rPr lang="en-US" sz="2800" dirty="0">
                <a:solidFill>
                  <a:srgbClr val="000000"/>
                </a:solidFill>
                <a:latin typeface="League Spartan Bold"/>
              </a:rPr>
              <a:t>PowerPoint will be available on our website </a:t>
            </a:r>
            <a:r>
              <a:rPr lang="en-US" sz="2800" dirty="0">
                <a:solidFill>
                  <a:srgbClr val="000000"/>
                </a:solidFill>
                <a:latin typeface="League Spartan Bold"/>
                <a:hlinkClick r:id="rId5"/>
              </a:rPr>
              <a:t>https://mhanortheastindiana.org</a:t>
            </a:r>
            <a:r>
              <a:rPr lang="en-US" sz="2800" dirty="0">
                <a:solidFill>
                  <a:srgbClr val="000000"/>
                </a:solidFill>
                <a:latin typeface="League Spartan Bold"/>
              </a:rPr>
              <a:t> </a:t>
            </a:r>
          </a:p>
          <a:p>
            <a:pPr marL="1143000" indent="-1143000">
              <a:lnSpc>
                <a:spcPct val="150000"/>
              </a:lnSpc>
              <a:buFont typeface="Arial" panose="020B0604020202020204" pitchFamily="34" charset="0"/>
              <a:buChar char="•"/>
            </a:pPr>
            <a:r>
              <a:rPr lang="en-US" sz="2800" dirty="0">
                <a:solidFill>
                  <a:srgbClr val="000000"/>
                </a:solidFill>
                <a:latin typeface="League Spartan Bold"/>
              </a:rPr>
              <a:t>Guardianship referral information available at </a:t>
            </a:r>
            <a:r>
              <a:rPr lang="en-US" sz="2800" dirty="0">
                <a:solidFill>
                  <a:srgbClr val="000000"/>
                </a:solidFill>
                <a:latin typeface="League Spartan Bold"/>
                <a:hlinkClick r:id="rId5"/>
              </a:rPr>
              <a:t>https://mhanortheastindiana.org</a:t>
            </a:r>
            <a:r>
              <a:rPr lang="en-US" sz="2800" dirty="0">
                <a:solidFill>
                  <a:srgbClr val="000000"/>
                </a:solidFill>
                <a:latin typeface="League Spartan Bold"/>
              </a:rPr>
              <a:t>  </a:t>
            </a:r>
          </a:p>
          <a:p>
            <a:pPr>
              <a:lnSpc>
                <a:spcPct val="150000"/>
              </a:lnSpc>
            </a:pPr>
            <a:r>
              <a:rPr lang="en-US" sz="2800" dirty="0">
                <a:solidFill>
                  <a:srgbClr val="000000"/>
                </a:solidFill>
                <a:latin typeface="League Spartan Bold"/>
              </a:rPr>
              <a:t> </a:t>
            </a:r>
          </a:p>
        </p:txBody>
      </p:sp>
      <p:sp>
        <p:nvSpPr>
          <p:cNvPr id="24" name="TextBox 24"/>
          <p:cNvSpPr txBox="1"/>
          <p:nvPr/>
        </p:nvSpPr>
        <p:spPr>
          <a:xfrm>
            <a:off x="12458721" y="8639833"/>
            <a:ext cx="4740085" cy="618489"/>
          </a:xfrm>
          <a:prstGeom prst="rect">
            <a:avLst/>
          </a:prstGeom>
        </p:spPr>
        <p:txBody>
          <a:bodyPr lIns="0" tIns="0" rIns="0" bIns="0" rtlCol="0" anchor="t">
            <a:spAutoFit/>
          </a:bodyPr>
          <a:lstStyle/>
          <a:p>
            <a:pPr algn="r">
              <a:lnSpc>
                <a:spcPts val="4760"/>
              </a:lnSpc>
            </a:pPr>
            <a:r>
              <a:rPr lang="en-US" sz="3400">
                <a:solidFill>
                  <a:srgbClr val="000000"/>
                </a:solidFill>
                <a:latin typeface="Poppins Bold"/>
              </a:rPr>
              <a:t>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297191" y="1837951"/>
            <a:ext cx="9424454" cy="918884"/>
          </a:xfrm>
          <a:custGeom>
            <a:avLst/>
            <a:gdLst/>
            <a:ahLst/>
            <a:cxnLst/>
            <a:rect l="l" t="t" r="r" b="b"/>
            <a:pathLst>
              <a:path w="9424454" h="918884">
                <a:moveTo>
                  <a:pt x="0" y="0"/>
                </a:moveTo>
                <a:lnTo>
                  <a:pt x="9424454" y="0"/>
                </a:lnTo>
                <a:lnTo>
                  <a:pt x="9424454" y="918884"/>
                </a:lnTo>
                <a:lnTo>
                  <a:pt x="0" y="918884"/>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a:off x="3731699" y="185475"/>
            <a:ext cx="10555438" cy="1919377"/>
            <a:chOff x="0" y="0"/>
            <a:chExt cx="2780033" cy="505515"/>
          </a:xfrm>
        </p:grpSpPr>
        <p:sp>
          <p:nvSpPr>
            <p:cNvPr id="4" name="Freeform 4"/>
            <p:cNvSpPr/>
            <p:nvPr/>
          </p:nvSpPr>
          <p:spPr>
            <a:xfrm>
              <a:off x="0" y="0"/>
              <a:ext cx="2780033" cy="505515"/>
            </a:xfrm>
            <a:custGeom>
              <a:avLst/>
              <a:gdLst/>
              <a:ahLst/>
              <a:cxnLst/>
              <a:rect l="l" t="t" r="r" b="b"/>
              <a:pathLst>
                <a:path w="2780033" h="505515">
                  <a:moveTo>
                    <a:pt x="67478" y="0"/>
                  </a:moveTo>
                  <a:lnTo>
                    <a:pt x="2712556" y="0"/>
                  </a:lnTo>
                  <a:cubicBezTo>
                    <a:pt x="2730452" y="0"/>
                    <a:pt x="2747615" y="7109"/>
                    <a:pt x="2760270" y="19764"/>
                  </a:cubicBezTo>
                  <a:cubicBezTo>
                    <a:pt x="2772924" y="32418"/>
                    <a:pt x="2780033" y="49581"/>
                    <a:pt x="2780033" y="67478"/>
                  </a:cubicBezTo>
                  <a:lnTo>
                    <a:pt x="2780033" y="438037"/>
                  </a:lnTo>
                  <a:cubicBezTo>
                    <a:pt x="2780033" y="475304"/>
                    <a:pt x="2749822" y="505515"/>
                    <a:pt x="2712556" y="505515"/>
                  </a:cubicBezTo>
                  <a:lnTo>
                    <a:pt x="67478" y="505515"/>
                  </a:lnTo>
                  <a:cubicBezTo>
                    <a:pt x="30211" y="505515"/>
                    <a:pt x="0" y="475304"/>
                    <a:pt x="0" y="438037"/>
                  </a:cubicBezTo>
                  <a:lnTo>
                    <a:pt x="0" y="67478"/>
                  </a:lnTo>
                  <a:cubicBezTo>
                    <a:pt x="0" y="30211"/>
                    <a:pt x="30211" y="0"/>
                    <a:pt x="67478" y="0"/>
                  </a:cubicBezTo>
                  <a:close/>
                </a:path>
              </a:pathLst>
            </a:custGeom>
            <a:solidFill>
              <a:srgbClr val="FFBC00"/>
            </a:solidFill>
          </p:spPr>
          <p:txBody>
            <a:bodyPr/>
            <a:lstStyle/>
            <a:p>
              <a:endParaRPr lang="en-US"/>
            </a:p>
          </p:txBody>
        </p:sp>
        <p:sp>
          <p:nvSpPr>
            <p:cNvPr id="5" name="TextBox 5"/>
            <p:cNvSpPr txBox="1"/>
            <p:nvPr/>
          </p:nvSpPr>
          <p:spPr>
            <a:xfrm>
              <a:off x="0" y="-57150"/>
              <a:ext cx="2780033" cy="56266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2791239" y="2190576"/>
            <a:ext cx="2517067" cy="2517067"/>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C00"/>
            </a:solidFill>
          </p:spPr>
          <p:txBody>
            <a:bodyPr/>
            <a:lstStyle/>
            <a:p>
              <a:endParaRPr lang="en-US"/>
            </a:p>
          </p:txBody>
        </p:sp>
        <p:sp>
          <p:nvSpPr>
            <p:cNvPr id="8" name="TextBox 8"/>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7884561" y="2362306"/>
            <a:ext cx="2517067" cy="2517067"/>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C00"/>
            </a:solidFill>
          </p:spPr>
          <p:txBody>
            <a:bodyPr/>
            <a:lstStyle/>
            <a:p>
              <a:endParaRPr lang="en-US"/>
            </a:p>
          </p:txBody>
        </p:sp>
        <p:sp>
          <p:nvSpPr>
            <p:cNvPr id="11" name="TextBox 11"/>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2838347" y="2362306"/>
            <a:ext cx="2517067" cy="2517067"/>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C00"/>
            </a:solidFill>
          </p:spPr>
          <p:txBody>
            <a:bodyPr/>
            <a:lstStyle/>
            <a:p>
              <a:endParaRPr lang="en-US"/>
            </a:p>
          </p:txBody>
        </p:sp>
        <p:sp>
          <p:nvSpPr>
            <p:cNvPr id="14" name="TextBox 14"/>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15" name="Freeform 15"/>
          <p:cNvSpPr/>
          <p:nvPr/>
        </p:nvSpPr>
        <p:spPr>
          <a:xfrm>
            <a:off x="8243844" y="2813457"/>
            <a:ext cx="1796688" cy="1798936"/>
          </a:xfrm>
          <a:custGeom>
            <a:avLst/>
            <a:gdLst/>
            <a:ahLst/>
            <a:cxnLst/>
            <a:rect l="l" t="t" r="r" b="b"/>
            <a:pathLst>
              <a:path w="1796688" h="1798936">
                <a:moveTo>
                  <a:pt x="0" y="0"/>
                </a:moveTo>
                <a:lnTo>
                  <a:pt x="1796688" y="0"/>
                </a:lnTo>
                <a:lnTo>
                  <a:pt x="1796688" y="1798936"/>
                </a:lnTo>
                <a:lnTo>
                  <a:pt x="0" y="179893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6" name="Freeform 16"/>
          <p:cNvSpPr/>
          <p:nvPr/>
        </p:nvSpPr>
        <p:spPr>
          <a:xfrm>
            <a:off x="-1254131" y="-690757"/>
            <a:ext cx="3840627" cy="5012238"/>
          </a:xfrm>
          <a:custGeom>
            <a:avLst/>
            <a:gdLst/>
            <a:ahLst/>
            <a:cxnLst/>
            <a:rect l="l" t="t" r="r" b="b"/>
            <a:pathLst>
              <a:path w="3840627" h="5012238">
                <a:moveTo>
                  <a:pt x="0" y="0"/>
                </a:moveTo>
                <a:lnTo>
                  <a:pt x="3840627" y="0"/>
                </a:lnTo>
                <a:lnTo>
                  <a:pt x="3840627" y="5012238"/>
                </a:lnTo>
                <a:lnTo>
                  <a:pt x="0" y="50122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7" name="Freeform 17"/>
          <p:cNvSpPr/>
          <p:nvPr/>
        </p:nvSpPr>
        <p:spPr>
          <a:xfrm flipH="1">
            <a:off x="15701504" y="-690757"/>
            <a:ext cx="3840627" cy="5012238"/>
          </a:xfrm>
          <a:custGeom>
            <a:avLst/>
            <a:gdLst/>
            <a:ahLst/>
            <a:cxnLst/>
            <a:rect l="l" t="t" r="r" b="b"/>
            <a:pathLst>
              <a:path w="3840627" h="5012238">
                <a:moveTo>
                  <a:pt x="3840627" y="0"/>
                </a:moveTo>
                <a:lnTo>
                  <a:pt x="0" y="0"/>
                </a:lnTo>
                <a:lnTo>
                  <a:pt x="0" y="5012238"/>
                </a:lnTo>
                <a:lnTo>
                  <a:pt x="3840627" y="5012238"/>
                </a:lnTo>
                <a:lnTo>
                  <a:pt x="3840627"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18" name="Group 18"/>
          <p:cNvGrpSpPr/>
          <p:nvPr/>
        </p:nvGrpSpPr>
        <p:grpSpPr>
          <a:xfrm>
            <a:off x="-499604" y="9597133"/>
            <a:ext cx="19491312" cy="1115761"/>
            <a:chOff x="0" y="0"/>
            <a:chExt cx="5133514" cy="293863"/>
          </a:xfrm>
        </p:grpSpPr>
        <p:sp>
          <p:nvSpPr>
            <p:cNvPr id="19" name="Freeform 19"/>
            <p:cNvSpPr/>
            <p:nvPr/>
          </p:nvSpPr>
          <p:spPr>
            <a:xfrm>
              <a:off x="0" y="0"/>
              <a:ext cx="5133514" cy="293863"/>
            </a:xfrm>
            <a:custGeom>
              <a:avLst/>
              <a:gdLst/>
              <a:ahLst/>
              <a:cxnLst/>
              <a:rect l="l" t="t" r="r" b="b"/>
              <a:pathLst>
                <a:path w="5133514" h="293863">
                  <a:moveTo>
                    <a:pt x="0" y="0"/>
                  </a:moveTo>
                  <a:lnTo>
                    <a:pt x="5133514" y="0"/>
                  </a:lnTo>
                  <a:lnTo>
                    <a:pt x="5133514" y="293863"/>
                  </a:lnTo>
                  <a:lnTo>
                    <a:pt x="0" y="293863"/>
                  </a:lnTo>
                  <a:close/>
                </a:path>
              </a:pathLst>
            </a:custGeom>
            <a:solidFill>
              <a:srgbClr val="FFBC00"/>
            </a:solidFill>
          </p:spPr>
          <p:txBody>
            <a:bodyPr/>
            <a:lstStyle/>
            <a:p>
              <a:endParaRPr lang="en-US"/>
            </a:p>
          </p:txBody>
        </p:sp>
        <p:sp>
          <p:nvSpPr>
            <p:cNvPr id="20" name="TextBox 20"/>
            <p:cNvSpPr txBox="1"/>
            <p:nvPr/>
          </p:nvSpPr>
          <p:spPr>
            <a:xfrm>
              <a:off x="0" y="-57150"/>
              <a:ext cx="5133514" cy="351013"/>
            </a:xfrm>
            <a:prstGeom prst="rect">
              <a:avLst/>
            </a:prstGeom>
          </p:spPr>
          <p:txBody>
            <a:bodyPr lIns="50800" tIns="50800" rIns="50800" bIns="50800" rtlCol="0" anchor="ctr"/>
            <a:lstStyle/>
            <a:p>
              <a:pPr algn="ctr">
                <a:lnSpc>
                  <a:spcPts val="2659"/>
                </a:lnSpc>
              </a:pPr>
              <a:endParaRPr/>
            </a:p>
          </p:txBody>
        </p:sp>
      </p:grpSp>
      <p:sp>
        <p:nvSpPr>
          <p:cNvPr id="21" name="Freeform 21"/>
          <p:cNvSpPr/>
          <p:nvPr/>
        </p:nvSpPr>
        <p:spPr>
          <a:xfrm>
            <a:off x="13169296" y="2824475"/>
            <a:ext cx="1855168" cy="1787918"/>
          </a:xfrm>
          <a:custGeom>
            <a:avLst/>
            <a:gdLst/>
            <a:ahLst/>
            <a:cxnLst/>
            <a:rect l="l" t="t" r="r" b="b"/>
            <a:pathLst>
              <a:path w="1855168" h="1787918">
                <a:moveTo>
                  <a:pt x="0" y="0"/>
                </a:moveTo>
                <a:lnTo>
                  <a:pt x="1855168" y="0"/>
                </a:lnTo>
                <a:lnTo>
                  <a:pt x="1855168" y="1787918"/>
                </a:lnTo>
                <a:lnTo>
                  <a:pt x="0" y="178791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2" name="Freeform 22"/>
          <p:cNvSpPr/>
          <p:nvPr/>
        </p:nvSpPr>
        <p:spPr>
          <a:xfrm>
            <a:off x="3054870" y="2562611"/>
            <a:ext cx="1989806" cy="2059307"/>
          </a:xfrm>
          <a:custGeom>
            <a:avLst/>
            <a:gdLst/>
            <a:ahLst/>
            <a:cxnLst/>
            <a:rect l="l" t="t" r="r" b="b"/>
            <a:pathLst>
              <a:path w="1989806" h="2059307">
                <a:moveTo>
                  <a:pt x="0" y="0"/>
                </a:moveTo>
                <a:lnTo>
                  <a:pt x="1989805" y="0"/>
                </a:lnTo>
                <a:lnTo>
                  <a:pt x="1989805" y="2059307"/>
                </a:lnTo>
                <a:lnTo>
                  <a:pt x="0" y="205930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3" name="TextBox 23"/>
          <p:cNvSpPr txBox="1"/>
          <p:nvPr/>
        </p:nvSpPr>
        <p:spPr>
          <a:xfrm>
            <a:off x="5308306" y="580851"/>
            <a:ext cx="7402224" cy="1381125"/>
          </a:xfrm>
          <a:prstGeom prst="rect">
            <a:avLst/>
          </a:prstGeom>
        </p:spPr>
        <p:txBody>
          <a:bodyPr lIns="0" tIns="0" rIns="0" bIns="0" rtlCol="0" anchor="t">
            <a:spAutoFit/>
          </a:bodyPr>
          <a:lstStyle/>
          <a:p>
            <a:pPr algn="ctr">
              <a:lnSpc>
                <a:spcPts val="5400"/>
              </a:lnSpc>
            </a:pPr>
            <a:r>
              <a:rPr lang="en-US" sz="4500">
                <a:solidFill>
                  <a:srgbClr val="000000"/>
                </a:solidFill>
                <a:latin typeface="League Spartan Bold"/>
              </a:rPr>
              <a:t>ROLE OF MHANI GUARDIANS</a:t>
            </a:r>
          </a:p>
        </p:txBody>
      </p:sp>
      <p:sp>
        <p:nvSpPr>
          <p:cNvPr id="24" name="TextBox 24"/>
          <p:cNvSpPr txBox="1"/>
          <p:nvPr/>
        </p:nvSpPr>
        <p:spPr>
          <a:xfrm>
            <a:off x="2356084" y="5221993"/>
            <a:ext cx="3526657" cy="975716"/>
          </a:xfrm>
          <a:prstGeom prst="rect">
            <a:avLst/>
          </a:prstGeom>
        </p:spPr>
        <p:txBody>
          <a:bodyPr lIns="0" tIns="0" rIns="0" bIns="0" rtlCol="0" anchor="t">
            <a:spAutoFit/>
          </a:bodyPr>
          <a:lstStyle/>
          <a:p>
            <a:pPr algn="ctr">
              <a:lnSpc>
                <a:spcPts val="3919"/>
              </a:lnSpc>
              <a:spcBef>
                <a:spcPct val="0"/>
              </a:spcBef>
            </a:pPr>
            <a:r>
              <a:rPr lang="en-US" sz="2799" dirty="0">
                <a:solidFill>
                  <a:srgbClr val="000000"/>
                </a:solidFill>
                <a:latin typeface="Poppins Bold"/>
              </a:rPr>
              <a:t>PERSON-CENTERED PLANNING</a:t>
            </a:r>
          </a:p>
        </p:txBody>
      </p:sp>
      <p:sp>
        <p:nvSpPr>
          <p:cNvPr id="25" name="TextBox 25"/>
          <p:cNvSpPr txBox="1"/>
          <p:nvPr/>
        </p:nvSpPr>
        <p:spPr>
          <a:xfrm>
            <a:off x="7673442" y="5231691"/>
            <a:ext cx="3425968" cy="975716"/>
          </a:xfrm>
          <a:prstGeom prst="rect">
            <a:avLst/>
          </a:prstGeom>
        </p:spPr>
        <p:txBody>
          <a:bodyPr lIns="0" tIns="0" rIns="0" bIns="0" rtlCol="0" anchor="t">
            <a:spAutoFit/>
          </a:bodyPr>
          <a:lstStyle/>
          <a:p>
            <a:pPr algn="ctr">
              <a:lnSpc>
                <a:spcPts val="3919"/>
              </a:lnSpc>
              <a:spcBef>
                <a:spcPct val="0"/>
              </a:spcBef>
            </a:pPr>
            <a:r>
              <a:rPr lang="en-US" sz="2799" dirty="0">
                <a:solidFill>
                  <a:srgbClr val="000000"/>
                </a:solidFill>
                <a:latin typeface="Poppins Bold"/>
              </a:rPr>
              <a:t>ATTENDS MEETINGS</a:t>
            </a:r>
          </a:p>
        </p:txBody>
      </p:sp>
      <p:sp>
        <p:nvSpPr>
          <p:cNvPr id="26" name="TextBox 26"/>
          <p:cNvSpPr txBox="1"/>
          <p:nvPr/>
        </p:nvSpPr>
        <p:spPr>
          <a:xfrm>
            <a:off x="12819297" y="5272158"/>
            <a:ext cx="2939305" cy="475579"/>
          </a:xfrm>
          <a:prstGeom prst="rect">
            <a:avLst/>
          </a:prstGeom>
        </p:spPr>
        <p:txBody>
          <a:bodyPr lIns="0" tIns="0" rIns="0" bIns="0" rtlCol="0" anchor="t">
            <a:spAutoFit/>
          </a:bodyPr>
          <a:lstStyle/>
          <a:p>
            <a:pPr algn="ctr">
              <a:lnSpc>
                <a:spcPts val="3919"/>
              </a:lnSpc>
              <a:spcBef>
                <a:spcPct val="0"/>
              </a:spcBef>
            </a:pPr>
            <a:r>
              <a:rPr lang="en-US" sz="2799" dirty="0">
                <a:solidFill>
                  <a:srgbClr val="000000"/>
                </a:solidFill>
                <a:latin typeface="Poppins Bold"/>
              </a:rPr>
              <a:t>ADVOCATES </a:t>
            </a:r>
          </a:p>
        </p:txBody>
      </p:sp>
      <p:sp>
        <p:nvSpPr>
          <p:cNvPr id="27" name="TextBox 27"/>
          <p:cNvSpPr txBox="1"/>
          <p:nvPr/>
        </p:nvSpPr>
        <p:spPr>
          <a:xfrm>
            <a:off x="258220" y="6354912"/>
            <a:ext cx="17420180" cy="2751587"/>
          </a:xfrm>
          <a:prstGeom prst="rect">
            <a:avLst/>
          </a:prstGeom>
        </p:spPr>
        <p:txBody>
          <a:bodyPr wrap="square" lIns="0" tIns="0" rIns="0" bIns="0" rtlCol="0" anchor="t">
            <a:spAutoFit/>
          </a:bodyPr>
          <a:lstStyle/>
          <a:p>
            <a:pPr marL="548004" lvl="1" indent="-342900">
              <a:lnSpc>
                <a:spcPts val="2659"/>
              </a:lnSpc>
              <a:buFont typeface="Arial" panose="020B0604020202020204" pitchFamily="34" charset="0"/>
              <a:buChar char="•"/>
            </a:pPr>
            <a:r>
              <a:rPr lang="en-US" sz="1899" dirty="0">
                <a:solidFill>
                  <a:srgbClr val="000000"/>
                </a:solidFill>
                <a:latin typeface="Poppins"/>
              </a:rPr>
              <a:t>Guardians encourage independence and choice in appropriate matters and use a person-centered approach. </a:t>
            </a:r>
          </a:p>
          <a:p>
            <a:pPr marL="548004" lvl="1" indent="-342900">
              <a:lnSpc>
                <a:spcPts val="2659"/>
              </a:lnSpc>
              <a:buFont typeface="Arial" panose="020B0604020202020204" pitchFamily="34" charset="0"/>
              <a:buChar char="•"/>
            </a:pPr>
            <a:r>
              <a:rPr lang="en-US" sz="1899" dirty="0">
                <a:solidFill>
                  <a:srgbClr val="000000"/>
                </a:solidFill>
                <a:latin typeface="Poppins"/>
              </a:rPr>
              <a:t>Guardians help clients access necessary services and support, such as healthcare, education, and housing.</a:t>
            </a:r>
          </a:p>
          <a:p>
            <a:pPr marL="548004" lvl="1" indent="-342900">
              <a:lnSpc>
                <a:spcPts val="2659"/>
              </a:lnSpc>
              <a:buFont typeface="Arial" panose="020B0604020202020204" pitchFamily="34" charset="0"/>
              <a:buChar char="•"/>
            </a:pPr>
            <a:r>
              <a:rPr lang="en-US" sz="1899" dirty="0">
                <a:solidFill>
                  <a:srgbClr val="000000"/>
                </a:solidFill>
                <a:latin typeface="Poppins"/>
              </a:rPr>
              <a:t>Guardians can help protect the rights of individuals, ensuring that their interests are represented in all matters.</a:t>
            </a:r>
          </a:p>
          <a:p>
            <a:pPr marL="548004" lvl="1" indent="-342900">
              <a:lnSpc>
                <a:spcPts val="2659"/>
              </a:lnSpc>
              <a:buFont typeface="Arial" panose="020B0604020202020204" pitchFamily="34" charset="0"/>
              <a:buChar char="•"/>
            </a:pPr>
            <a:r>
              <a:rPr lang="en-US" sz="1899" dirty="0">
                <a:solidFill>
                  <a:srgbClr val="000000"/>
                </a:solidFill>
                <a:latin typeface="Poppins"/>
              </a:rPr>
              <a:t>Guardians can help ensure that individuals receive consistent and appropriate care, even as their needs change over time.</a:t>
            </a:r>
          </a:p>
          <a:p>
            <a:pPr>
              <a:lnSpc>
                <a:spcPts val="2659"/>
              </a:lnSpc>
            </a:pPr>
            <a:endParaRPr lang="en-US" sz="1899" dirty="0">
              <a:solidFill>
                <a:srgbClr val="000000"/>
              </a:solidFill>
              <a:latin typeface="Poppins"/>
            </a:endParaRPr>
          </a:p>
          <a:p>
            <a:pPr algn="ctr">
              <a:lnSpc>
                <a:spcPts val="2659"/>
              </a:lnSpc>
            </a:pPr>
            <a:r>
              <a:rPr lang="en-US" sz="1899" dirty="0">
                <a:solidFill>
                  <a:srgbClr val="000000"/>
                </a:solidFill>
                <a:latin typeface="Poppins"/>
              </a:rPr>
              <a:t>Overall, guardianship can play a crucial role in safeguarding the well-being and rights of protected individuals, providing them with the support and protection they need to lead fulfilling lives.</a:t>
            </a:r>
          </a:p>
          <a:p>
            <a:pPr>
              <a:lnSpc>
                <a:spcPts val="2659"/>
              </a:lnSpc>
              <a:spcBef>
                <a:spcPct val="0"/>
              </a:spcBef>
            </a:pPr>
            <a:endParaRPr lang="en-US" sz="1899" dirty="0">
              <a:solidFill>
                <a:srgbClr val="000000"/>
              </a:solidFill>
              <a:latin typeface="Poppi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30957" y="901663"/>
            <a:ext cx="11674522" cy="1546562"/>
            <a:chOff x="0" y="0"/>
            <a:chExt cx="3074771" cy="407325"/>
          </a:xfrm>
        </p:grpSpPr>
        <p:sp>
          <p:nvSpPr>
            <p:cNvPr id="3" name="Freeform 3"/>
            <p:cNvSpPr/>
            <p:nvPr/>
          </p:nvSpPr>
          <p:spPr>
            <a:xfrm>
              <a:off x="0" y="0"/>
              <a:ext cx="3074771" cy="407325"/>
            </a:xfrm>
            <a:custGeom>
              <a:avLst/>
              <a:gdLst/>
              <a:ahLst/>
              <a:cxnLst/>
              <a:rect l="l" t="t" r="r" b="b"/>
              <a:pathLst>
                <a:path w="3074771" h="407325">
                  <a:moveTo>
                    <a:pt x="61009" y="0"/>
                  </a:moveTo>
                  <a:lnTo>
                    <a:pt x="3013762" y="0"/>
                  </a:lnTo>
                  <a:cubicBezTo>
                    <a:pt x="3047456" y="0"/>
                    <a:pt x="3074771" y="27315"/>
                    <a:pt x="3074771" y="61009"/>
                  </a:cubicBezTo>
                  <a:lnTo>
                    <a:pt x="3074771" y="346316"/>
                  </a:lnTo>
                  <a:cubicBezTo>
                    <a:pt x="3074771" y="380010"/>
                    <a:pt x="3047456" y="407325"/>
                    <a:pt x="3013762" y="407325"/>
                  </a:cubicBezTo>
                  <a:lnTo>
                    <a:pt x="61009" y="407325"/>
                  </a:lnTo>
                  <a:cubicBezTo>
                    <a:pt x="44829" y="407325"/>
                    <a:pt x="29311" y="400897"/>
                    <a:pt x="17869" y="389456"/>
                  </a:cubicBezTo>
                  <a:cubicBezTo>
                    <a:pt x="6428" y="378014"/>
                    <a:pt x="0" y="362496"/>
                    <a:pt x="0" y="346316"/>
                  </a:cubicBezTo>
                  <a:lnTo>
                    <a:pt x="0" y="61009"/>
                  </a:lnTo>
                  <a:cubicBezTo>
                    <a:pt x="0" y="44829"/>
                    <a:pt x="6428" y="29311"/>
                    <a:pt x="17869" y="17869"/>
                  </a:cubicBezTo>
                  <a:cubicBezTo>
                    <a:pt x="29311" y="6428"/>
                    <a:pt x="44829" y="0"/>
                    <a:pt x="61009" y="0"/>
                  </a:cubicBezTo>
                  <a:close/>
                </a:path>
              </a:pathLst>
            </a:custGeom>
            <a:solidFill>
              <a:srgbClr val="FFBC00"/>
            </a:solidFill>
          </p:spPr>
          <p:txBody>
            <a:bodyPr/>
            <a:lstStyle/>
            <a:p>
              <a:endParaRPr lang="en-US"/>
            </a:p>
          </p:txBody>
        </p:sp>
        <p:sp>
          <p:nvSpPr>
            <p:cNvPr id="4" name="TextBox 4"/>
            <p:cNvSpPr txBox="1"/>
            <p:nvPr/>
          </p:nvSpPr>
          <p:spPr>
            <a:xfrm>
              <a:off x="0" y="-57150"/>
              <a:ext cx="3074771" cy="4644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1865503" y="-892475"/>
            <a:ext cx="6166917" cy="12071950"/>
            <a:chOff x="0" y="0"/>
            <a:chExt cx="8222556" cy="16095934"/>
          </a:xfrm>
        </p:grpSpPr>
        <p:pic>
          <p:nvPicPr>
            <p:cNvPr id="6" name="Picture 6"/>
            <p:cNvPicPr>
              <a:picLocks noChangeAspect="1"/>
            </p:cNvPicPr>
            <p:nvPr/>
          </p:nvPicPr>
          <p:blipFill>
            <a:blip r:embed="rId2"/>
            <a:srcRect l="32982" r="32982"/>
            <a:stretch>
              <a:fillRect/>
            </a:stretch>
          </p:blipFill>
          <p:spPr>
            <a:xfrm>
              <a:off x="0" y="0"/>
              <a:ext cx="8222556" cy="16095934"/>
            </a:xfrm>
            <a:prstGeom prst="rect">
              <a:avLst/>
            </a:prstGeom>
          </p:spPr>
        </p:pic>
      </p:grpSp>
      <p:grpSp>
        <p:nvGrpSpPr>
          <p:cNvPr id="7" name="Group 7"/>
          <p:cNvGrpSpPr/>
          <p:nvPr/>
        </p:nvGrpSpPr>
        <p:grpSpPr>
          <a:xfrm rot="10799999">
            <a:off x="9144000" y="6390939"/>
            <a:ext cx="5443005" cy="4762630"/>
            <a:chOff x="0" y="0"/>
            <a:chExt cx="812800" cy="711200"/>
          </a:xfrm>
        </p:grpSpPr>
        <p:sp>
          <p:nvSpPr>
            <p:cNvPr id="8" name="Freeform 8"/>
            <p:cNvSpPr/>
            <p:nvPr/>
          </p:nvSpPr>
          <p:spPr>
            <a:xfrm>
              <a:off x="0" y="0"/>
              <a:ext cx="812800" cy="711200"/>
            </a:xfrm>
            <a:custGeom>
              <a:avLst/>
              <a:gdLst/>
              <a:ahLst/>
              <a:cxnLst/>
              <a:rect l="l" t="t" r="r" b="b"/>
              <a:pathLst>
                <a:path w="812800" h="711200">
                  <a:moveTo>
                    <a:pt x="406400" y="711200"/>
                  </a:moveTo>
                  <a:lnTo>
                    <a:pt x="812800" y="0"/>
                  </a:lnTo>
                  <a:lnTo>
                    <a:pt x="0" y="0"/>
                  </a:lnTo>
                  <a:lnTo>
                    <a:pt x="406400" y="711200"/>
                  </a:lnTo>
                  <a:close/>
                </a:path>
              </a:pathLst>
            </a:custGeom>
            <a:solidFill>
              <a:srgbClr val="003D60"/>
            </a:solidFill>
          </p:spPr>
          <p:txBody>
            <a:bodyPr/>
            <a:lstStyle/>
            <a:p>
              <a:endParaRPr lang="en-US"/>
            </a:p>
          </p:txBody>
        </p:sp>
        <p:sp>
          <p:nvSpPr>
            <p:cNvPr id="9" name="TextBox 9"/>
            <p:cNvSpPr txBox="1"/>
            <p:nvPr/>
          </p:nvSpPr>
          <p:spPr>
            <a:xfrm>
              <a:off x="127000" y="-6350"/>
              <a:ext cx="558800" cy="387350"/>
            </a:xfrm>
            <a:prstGeom prst="rect">
              <a:avLst/>
            </a:prstGeom>
          </p:spPr>
          <p:txBody>
            <a:bodyPr lIns="50800" tIns="50800" rIns="50800" bIns="50800" rtlCol="0" anchor="ctr"/>
            <a:lstStyle/>
            <a:p>
              <a:pPr algn="ctr">
                <a:lnSpc>
                  <a:spcPts val="2659"/>
                </a:lnSpc>
              </a:pPr>
              <a:endParaRPr/>
            </a:p>
          </p:txBody>
        </p:sp>
      </p:grpSp>
      <p:sp>
        <p:nvSpPr>
          <p:cNvPr id="10" name="Freeform 10"/>
          <p:cNvSpPr/>
          <p:nvPr/>
        </p:nvSpPr>
        <p:spPr>
          <a:xfrm rot="3609890">
            <a:off x="8226948" y="8161451"/>
            <a:ext cx="7216534" cy="342785"/>
          </a:xfrm>
          <a:custGeom>
            <a:avLst/>
            <a:gdLst/>
            <a:ahLst/>
            <a:cxnLst/>
            <a:rect l="l" t="t" r="r" b="b"/>
            <a:pathLst>
              <a:path w="7216534" h="342785">
                <a:moveTo>
                  <a:pt x="0" y="0"/>
                </a:moveTo>
                <a:lnTo>
                  <a:pt x="7216534" y="0"/>
                </a:lnTo>
                <a:lnTo>
                  <a:pt x="7216534" y="342786"/>
                </a:lnTo>
                <a:lnTo>
                  <a:pt x="0" y="342786"/>
                </a:lnTo>
                <a:lnTo>
                  <a:pt x="0" y="0"/>
                </a:lnTo>
                <a:close/>
              </a:path>
            </a:pathLst>
          </a:custGeom>
          <a:blipFill>
            <a:blip r:embed="rId3">
              <a:alphaModFix amt="55000"/>
            </a:blip>
            <a:stretch>
              <a:fillRect/>
            </a:stretch>
          </a:blipFill>
        </p:spPr>
        <p:txBody>
          <a:bodyPr/>
          <a:lstStyle/>
          <a:p>
            <a:endParaRPr lang="en-US"/>
          </a:p>
        </p:txBody>
      </p:sp>
      <p:sp>
        <p:nvSpPr>
          <p:cNvPr id="11" name="Freeform 11"/>
          <p:cNvSpPr/>
          <p:nvPr/>
        </p:nvSpPr>
        <p:spPr>
          <a:xfrm rot="-4357799">
            <a:off x="9498029" y="2033600"/>
            <a:ext cx="7216534" cy="342785"/>
          </a:xfrm>
          <a:custGeom>
            <a:avLst/>
            <a:gdLst/>
            <a:ahLst/>
            <a:cxnLst/>
            <a:rect l="l" t="t" r="r" b="b"/>
            <a:pathLst>
              <a:path w="7216534" h="342785">
                <a:moveTo>
                  <a:pt x="0" y="0"/>
                </a:moveTo>
                <a:lnTo>
                  <a:pt x="7216534" y="0"/>
                </a:lnTo>
                <a:lnTo>
                  <a:pt x="7216534" y="342785"/>
                </a:lnTo>
                <a:lnTo>
                  <a:pt x="0" y="342785"/>
                </a:lnTo>
                <a:lnTo>
                  <a:pt x="0" y="0"/>
                </a:lnTo>
                <a:close/>
              </a:path>
            </a:pathLst>
          </a:custGeom>
          <a:blipFill>
            <a:blip r:embed="rId3">
              <a:alphaModFix amt="55000"/>
            </a:blip>
            <a:stretch>
              <a:fillRect/>
            </a:stretch>
          </a:blipFill>
        </p:spPr>
        <p:txBody>
          <a:bodyPr/>
          <a:lstStyle/>
          <a:p>
            <a:endParaRPr lang="en-US"/>
          </a:p>
        </p:txBody>
      </p:sp>
      <p:grpSp>
        <p:nvGrpSpPr>
          <p:cNvPr id="12" name="Group 12"/>
          <p:cNvGrpSpPr/>
          <p:nvPr/>
        </p:nvGrpSpPr>
        <p:grpSpPr>
          <a:xfrm rot="-1772257">
            <a:off x="11897977" y="4458033"/>
            <a:ext cx="1688777" cy="7462842"/>
            <a:chOff x="0" y="0"/>
            <a:chExt cx="444781" cy="1965522"/>
          </a:xfrm>
        </p:grpSpPr>
        <p:sp>
          <p:nvSpPr>
            <p:cNvPr id="13" name="Freeform 13"/>
            <p:cNvSpPr/>
            <p:nvPr/>
          </p:nvSpPr>
          <p:spPr>
            <a:xfrm>
              <a:off x="0" y="0"/>
              <a:ext cx="444781" cy="1965522"/>
            </a:xfrm>
            <a:custGeom>
              <a:avLst/>
              <a:gdLst/>
              <a:ahLst/>
              <a:cxnLst/>
              <a:rect l="l" t="t" r="r" b="b"/>
              <a:pathLst>
                <a:path w="444781" h="1965522">
                  <a:moveTo>
                    <a:pt x="0" y="0"/>
                  </a:moveTo>
                  <a:lnTo>
                    <a:pt x="444781" y="0"/>
                  </a:lnTo>
                  <a:lnTo>
                    <a:pt x="444781" y="1965522"/>
                  </a:lnTo>
                  <a:lnTo>
                    <a:pt x="0" y="1965522"/>
                  </a:lnTo>
                  <a:close/>
                </a:path>
              </a:pathLst>
            </a:custGeom>
            <a:solidFill>
              <a:srgbClr val="FFBC00"/>
            </a:solidFill>
          </p:spPr>
          <p:txBody>
            <a:bodyPr/>
            <a:lstStyle/>
            <a:p>
              <a:endParaRPr lang="en-US"/>
            </a:p>
          </p:txBody>
        </p:sp>
        <p:sp>
          <p:nvSpPr>
            <p:cNvPr id="14" name="TextBox 14"/>
            <p:cNvSpPr txBox="1"/>
            <p:nvPr/>
          </p:nvSpPr>
          <p:spPr>
            <a:xfrm>
              <a:off x="0" y="-57150"/>
              <a:ext cx="444781" cy="2022672"/>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rot="997894">
            <a:off x="11094392" y="-983153"/>
            <a:ext cx="1758392" cy="6729346"/>
            <a:chOff x="0" y="0"/>
            <a:chExt cx="463116" cy="1772338"/>
          </a:xfrm>
        </p:grpSpPr>
        <p:sp>
          <p:nvSpPr>
            <p:cNvPr id="16" name="Freeform 16"/>
            <p:cNvSpPr/>
            <p:nvPr/>
          </p:nvSpPr>
          <p:spPr>
            <a:xfrm>
              <a:off x="0" y="0"/>
              <a:ext cx="463116" cy="1772338"/>
            </a:xfrm>
            <a:custGeom>
              <a:avLst/>
              <a:gdLst/>
              <a:ahLst/>
              <a:cxnLst/>
              <a:rect l="l" t="t" r="r" b="b"/>
              <a:pathLst>
                <a:path w="463116" h="1772338">
                  <a:moveTo>
                    <a:pt x="0" y="0"/>
                  </a:moveTo>
                  <a:lnTo>
                    <a:pt x="463116" y="0"/>
                  </a:lnTo>
                  <a:lnTo>
                    <a:pt x="463116" y="1772338"/>
                  </a:lnTo>
                  <a:lnTo>
                    <a:pt x="0" y="1772338"/>
                  </a:lnTo>
                  <a:close/>
                </a:path>
              </a:pathLst>
            </a:custGeom>
            <a:solidFill>
              <a:srgbClr val="FFBC00"/>
            </a:solidFill>
          </p:spPr>
          <p:txBody>
            <a:bodyPr/>
            <a:lstStyle/>
            <a:p>
              <a:endParaRPr lang="en-US"/>
            </a:p>
          </p:txBody>
        </p:sp>
        <p:sp>
          <p:nvSpPr>
            <p:cNvPr id="17" name="TextBox 17"/>
            <p:cNvSpPr txBox="1"/>
            <p:nvPr/>
          </p:nvSpPr>
          <p:spPr>
            <a:xfrm>
              <a:off x="0" y="-57150"/>
              <a:ext cx="463116" cy="1829488"/>
            </a:xfrm>
            <a:prstGeom prst="rect">
              <a:avLst/>
            </a:prstGeom>
          </p:spPr>
          <p:txBody>
            <a:bodyPr lIns="50800" tIns="50800" rIns="50800" bIns="50800" rtlCol="0" anchor="ctr"/>
            <a:lstStyle/>
            <a:p>
              <a:pPr algn="ctr">
                <a:lnSpc>
                  <a:spcPts val="2659"/>
                </a:lnSpc>
              </a:pPr>
              <a:endParaRPr/>
            </a:p>
          </p:txBody>
        </p:sp>
      </p:grpSp>
      <p:sp>
        <p:nvSpPr>
          <p:cNvPr id="18" name="TextBox 18"/>
          <p:cNvSpPr txBox="1"/>
          <p:nvPr/>
        </p:nvSpPr>
        <p:spPr>
          <a:xfrm>
            <a:off x="450126" y="3176162"/>
            <a:ext cx="9983322" cy="7835478"/>
          </a:xfrm>
          <a:prstGeom prst="rect">
            <a:avLst/>
          </a:prstGeom>
        </p:spPr>
        <p:txBody>
          <a:bodyPr wrap="square" lIns="0" tIns="0" rIns="0" bIns="0" rtlCol="0" anchor="t">
            <a:spAutoFit/>
          </a:bodyPr>
          <a:lstStyle/>
          <a:p>
            <a:pPr>
              <a:lnSpc>
                <a:spcPts val="4282"/>
              </a:lnSpc>
            </a:pPr>
            <a:r>
              <a:rPr lang="en-US" sz="3058" dirty="0">
                <a:solidFill>
                  <a:srgbClr val="000000"/>
                </a:solidFill>
                <a:latin typeface="Poppins"/>
              </a:rPr>
              <a:t>MHANI functions as the corporate guardian.  </a:t>
            </a:r>
          </a:p>
          <a:p>
            <a:pPr>
              <a:lnSpc>
                <a:spcPts val="4282"/>
              </a:lnSpc>
            </a:pPr>
            <a:r>
              <a:rPr lang="en-US" sz="3058" dirty="0">
                <a:solidFill>
                  <a:srgbClr val="000000"/>
                </a:solidFill>
                <a:latin typeface="Poppins"/>
              </a:rPr>
              <a:t>The guardian assigned to that client serves as the guardian of contact and represents MHANI. </a:t>
            </a:r>
          </a:p>
          <a:p>
            <a:pPr>
              <a:lnSpc>
                <a:spcPts val="4282"/>
              </a:lnSpc>
            </a:pPr>
            <a:endParaRPr lang="en-US" sz="3058" dirty="0">
              <a:solidFill>
                <a:srgbClr val="000000"/>
              </a:solidFill>
              <a:latin typeface="Poppins"/>
            </a:endParaRPr>
          </a:p>
          <a:p>
            <a:pPr>
              <a:lnSpc>
                <a:spcPts val="4282"/>
              </a:lnSpc>
            </a:pPr>
            <a:r>
              <a:rPr lang="en-US" sz="3058" dirty="0">
                <a:solidFill>
                  <a:srgbClr val="000000"/>
                </a:solidFill>
                <a:latin typeface="Poppins"/>
              </a:rPr>
              <a:t>Guardians  collaborate with an advisory committee consisting of legal professionals, therapists, behavior consultants, and other professionals to ensure our decisions are person-centered and well-informed.</a:t>
            </a:r>
          </a:p>
          <a:p>
            <a:pPr>
              <a:lnSpc>
                <a:spcPts val="4282"/>
              </a:lnSpc>
            </a:pPr>
            <a:endParaRPr lang="en-US" sz="3058" dirty="0">
              <a:solidFill>
                <a:srgbClr val="000000"/>
              </a:solidFill>
              <a:latin typeface="Poppins"/>
            </a:endParaRPr>
          </a:p>
          <a:p>
            <a:pPr>
              <a:lnSpc>
                <a:spcPts val="1679"/>
              </a:lnSpc>
            </a:pPr>
            <a:endParaRPr lang="en-US" sz="3058" dirty="0">
              <a:solidFill>
                <a:srgbClr val="000000"/>
              </a:solidFill>
              <a:latin typeface="Poppins"/>
            </a:endParaRPr>
          </a:p>
          <a:p>
            <a:pPr>
              <a:lnSpc>
                <a:spcPts val="4282"/>
              </a:lnSpc>
            </a:pPr>
            <a:endParaRPr lang="en-US" sz="3058" dirty="0">
              <a:solidFill>
                <a:srgbClr val="000000"/>
              </a:solidFill>
              <a:latin typeface="Poppins"/>
            </a:endParaRPr>
          </a:p>
          <a:p>
            <a:pPr>
              <a:lnSpc>
                <a:spcPts val="4282"/>
              </a:lnSpc>
            </a:pPr>
            <a:endParaRPr lang="en-US" sz="3058" dirty="0">
              <a:solidFill>
                <a:srgbClr val="000000"/>
              </a:solidFill>
              <a:latin typeface="Poppins"/>
            </a:endParaRPr>
          </a:p>
          <a:p>
            <a:pPr algn="just">
              <a:lnSpc>
                <a:spcPts val="4282"/>
              </a:lnSpc>
            </a:pPr>
            <a:endParaRPr lang="en-US" sz="3058" dirty="0">
              <a:solidFill>
                <a:srgbClr val="000000"/>
              </a:solidFill>
              <a:latin typeface="Poppins"/>
            </a:endParaRPr>
          </a:p>
          <a:p>
            <a:pPr algn="just">
              <a:lnSpc>
                <a:spcPts val="3489"/>
              </a:lnSpc>
              <a:spcBef>
                <a:spcPct val="0"/>
              </a:spcBef>
            </a:pPr>
            <a:endParaRPr lang="en-US" sz="3058" dirty="0">
              <a:solidFill>
                <a:srgbClr val="000000"/>
              </a:solidFill>
              <a:latin typeface="Poppins"/>
            </a:endParaRPr>
          </a:p>
        </p:txBody>
      </p:sp>
      <p:sp>
        <p:nvSpPr>
          <p:cNvPr id="19" name="TextBox 19"/>
          <p:cNvSpPr txBox="1"/>
          <p:nvPr/>
        </p:nvSpPr>
        <p:spPr>
          <a:xfrm>
            <a:off x="256520" y="1028700"/>
            <a:ext cx="9911629" cy="1941878"/>
          </a:xfrm>
          <a:prstGeom prst="rect">
            <a:avLst/>
          </a:prstGeom>
        </p:spPr>
        <p:txBody>
          <a:bodyPr lIns="0" tIns="0" rIns="0" bIns="0" rtlCol="0" anchor="t">
            <a:spAutoFit/>
          </a:bodyPr>
          <a:lstStyle/>
          <a:p>
            <a:pPr>
              <a:lnSpc>
                <a:spcPts val="5080"/>
              </a:lnSpc>
            </a:pPr>
            <a:r>
              <a:rPr lang="en-US" sz="4233" dirty="0">
                <a:solidFill>
                  <a:srgbClr val="000000"/>
                </a:solidFill>
                <a:latin typeface="League Spartan Bold"/>
              </a:rPr>
              <a:t>MHANI CORPORATE GUARDIAN VS GUARDIAN OF CONTACT</a:t>
            </a:r>
          </a:p>
          <a:p>
            <a:pPr>
              <a:lnSpc>
                <a:spcPts val="5080"/>
              </a:lnSpc>
            </a:pPr>
            <a:endParaRPr lang="en-US" sz="4233" dirty="0">
              <a:solidFill>
                <a:srgbClr val="000000"/>
              </a:solidFill>
              <a:latin typeface="League Spartan Bo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429961" y="1924988"/>
            <a:ext cx="9424454" cy="918884"/>
          </a:xfrm>
          <a:custGeom>
            <a:avLst/>
            <a:gdLst/>
            <a:ahLst/>
            <a:cxnLst/>
            <a:rect l="l" t="t" r="r" b="b"/>
            <a:pathLst>
              <a:path w="9424454" h="918884">
                <a:moveTo>
                  <a:pt x="0" y="0"/>
                </a:moveTo>
                <a:lnTo>
                  <a:pt x="9424454" y="0"/>
                </a:lnTo>
                <a:lnTo>
                  <a:pt x="9424454" y="918884"/>
                </a:lnTo>
                <a:lnTo>
                  <a:pt x="0" y="918884"/>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a:off x="3865375" y="99750"/>
            <a:ext cx="10555438" cy="1919377"/>
            <a:chOff x="0" y="0"/>
            <a:chExt cx="2780033" cy="505515"/>
          </a:xfrm>
        </p:grpSpPr>
        <p:sp>
          <p:nvSpPr>
            <p:cNvPr id="4" name="Freeform 4"/>
            <p:cNvSpPr/>
            <p:nvPr/>
          </p:nvSpPr>
          <p:spPr>
            <a:xfrm>
              <a:off x="0" y="0"/>
              <a:ext cx="2780033" cy="505515"/>
            </a:xfrm>
            <a:custGeom>
              <a:avLst/>
              <a:gdLst/>
              <a:ahLst/>
              <a:cxnLst/>
              <a:rect l="l" t="t" r="r" b="b"/>
              <a:pathLst>
                <a:path w="2780033" h="505515">
                  <a:moveTo>
                    <a:pt x="67478" y="0"/>
                  </a:moveTo>
                  <a:lnTo>
                    <a:pt x="2712556" y="0"/>
                  </a:lnTo>
                  <a:cubicBezTo>
                    <a:pt x="2730452" y="0"/>
                    <a:pt x="2747615" y="7109"/>
                    <a:pt x="2760270" y="19764"/>
                  </a:cubicBezTo>
                  <a:cubicBezTo>
                    <a:pt x="2772924" y="32418"/>
                    <a:pt x="2780033" y="49581"/>
                    <a:pt x="2780033" y="67478"/>
                  </a:cubicBezTo>
                  <a:lnTo>
                    <a:pt x="2780033" y="438037"/>
                  </a:lnTo>
                  <a:cubicBezTo>
                    <a:pt x="2780033" y="475304"/>
                    <a:pt x="2749822" y="505515"/>
                    <a:pt x="2712556" y="505515"/>
                  </a:cubicBezTo>
                  <a:lnTo>
                    <a:pt x="67478" y="505515"/>
                  </a:lnTo>
                  <a:cubicBezTo>
                    <a:pt x="30211" y="505515"/>
                    <a:pt x="0" y="475304"/>
                    <a:pt x="0" y="438037"/>
                  </a:cubicBezTo>
                  <a:lnTo>
                    <a:pt x="0" y="67478"/>
                  </a:lnTo>
                  <a:cubicBezTo>
                    <a:pt x="0" y="30211"/>
                    <a:pt x="30211" y="0"/>
                    <a:pt x="67478" y="0"/>
                  </a:cubicBezTo>
                  <a:close/>
                </a:path>
              </a:pathLst>
            </a:custGeom>
            <a:solidFill>
              <a:srgbClr val="FFBC00"/>
            </a:solidFill>
          </p:spPr>
          <p:txBody>
            <a:bodyPr/>
            <a:lstStyle/>
            <a:p>
              <a:endParaRPr lang="en-US"/>
            </a:p>
          </p:txBody>
        </p:sp>
        <p:sp>
          <p:nvSpPr>
            <p:cNvPr id="5" name="TextBox 5"/>
            <p:cNvSpPr txBox="1"/>
            <p:nvPr/>
          </p:nvSpPr>
          <p:spPr>
            <a:xfrm>
              <a:off x="0" y="-57150"/>
              <a:ext cx="2780033" cy="56266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2606842" y="2195214"/>
            <a:ext cx="2517067" cy="2517067"/>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C00"/>
            </a:solidFill>
          </p:spPr>
          <p:txBody>
            <a:bodyPr/>
            <a:lstStyle/>
            <a:p>
              <a:endParaRPr lang="en-US"/>
            </a:p>
          </p:txBody>
        </p:sp>
        <p:sp>
          <p:nvSpPr>
            <p:cNvPr id="8" name="TextBox 8"/>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7674955" y="2293908"/>
            <a:ext cx="2517067" cy="2517067"/>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C00"/>
            </a:solidFill>
          </p:spPr>
          <p:txBody>
            <a:bodyPr/>
            <a:lstStyle/>
            <a:p>
              <a:endParaRPr lang="en-US"/>
            </a:p>
          </p:txBody>
        </p:sp>
        <p:sp>
          <p:nvSpPr>
            <p:cNvPr id="11" name="TextBox 11"/>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3162280" y="2195214"/>
            <a:ext cx="2517067" cy="2517067"/>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C00"/>
            </a:solidFill>
          </p:spPr>
          <p:txBody>
            <a:bodyPr/>
            <a:lstStyle/>
            <a:p>
              <a:endParaRPr lang="en-US"/>
            </a:p>
          </p:txBody>
        </p:sp>
        <p:sp>
          <p:nvSpPr>
            <p:cNvPr id="14" name="TextBox 14"/>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15" name="Freeform 15"/>
          <p:cNvSpPr/>
          <p:nvPr/>
        </p:nvSpPr>
        <p:spPr>
          <a:xfrm>
            <a:off x="-1254131" y="-690757"/>
            <a:ext cx="3840627" cy="5012238"/>
          </a:xfrm>
          <a:custGeom>
            <a:avLst/>
            <a:gdLst/>
            <a:ahLst/>
            <a:cxnLst/>
            <a:rect l="l" t="t" r="r" b="b"/>
            <a:pathLst>
              <a:path w="3840627" h="5012238">
                <a:moveTo>
                  <a:pt x="0" y="0"/>
                </a:moveTo>
                <a:lnTo>
                  <a:pt x="3840627" y="0"/>
                </a:lnTo>
                <a:lnTo>
                  <a:pt x="3840627" y="5012238"/>
                </a:lnTo>
                <a:lnTo>
                  <a:pt x="0" y="50122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6" name="Freeform 16"/>
          <p:cNvSpPr/>
          <p:nvPr/>
        </p:nvSpPr>
        <p:spPr>
          <a:xfrm flipH="1">
            <a:off x="15701504" y="-690757"/>
            <a:ext cx="3840627" cy="5012238"/>
          </a:xfrm>
          <a:custGeom>
            <a:avLst/>
            <a:gdLst/>
            <a:ahLst/>
            <a:cxnLst/>
            <a:rect l="l" t="t" r="r" b="b"/>
            <a:pathLst>
              <a:path w="3840627" h="5012238">
                <a:moveTo>
                  <a:pt x="3840627" y="0"/>
                </a:moveTo>
                <a:lnTo>
                  <a:pt x="0" y="0"/>
                </a:lnTo>
                <a:lnTo>
                  <a:pt x="0" y="5012238"/>
                </a:lnTo>
                <a:lnTo>
                  <a:pt x="3840627" y="5012238"/>
                </a:lnTo>
                <a:lnTo>
                  <a:pt x="3840627"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17" name="Group 17"/>
          <p:cNvGrpSpPr/>
          <p:nvPr/>
        </p:nvGrpSpPr>
        <p:grpSpPr>
          <a:xfrm>
            <a:off x="-603468" y="9803933"/>
            <a:ext cx="19491312" cy="1115761"/>
            <a:chOff x="0" y="0"/>
            <a:chExt cx="5133514" cy="293863"/>
          </a:xfrm>
        </p:grpSpPr>
        <p:sp>
          <p:nvSpPr>
            <p:cNvPr id="18" name="Freeform 18"/>
            <p:cNvSpPr/>
            <p:nvPr/>
          </p:nvSpPr>
          <p:spPr>
            <a:xfrm>
              <a:off x="0" y="0"/>
              <a:ext cx="5133514" cy="293863"/>
            </a:xfrm>
            <a:custGeom>
              <a:avLst/>
              <a:gdLst/>
              <a:ahLst/>
              <a:cxnLst/>
              <a:rect l="l" t="t" r="r" b="b"/>
              <a:pathLst>
                <a:path w="5133514" h="293863">
                  <a:moveTo>
                    <a:pt x="0" y="0"/>
                  </a:moveTo>
                  <a:lnTo>
                    <a:pt x="5133514" y="0"/>
                  </a:lnTo>
                  <a:lnTo>
                    <a:pt x="5133514" y="293863"/>
                  </a:lnTo>
                  <a:lnTo>
                    <a:pt x="0" y="293863"/>
                  </a:lnTo>
                  <a:close/>
                </a:path>
              </a:pathLst>
            </a:custGeom>
            <a:solidFill>
              <a:srgbClr val="FFBC00"/>
            </a:solidFill>
          </p:spPr>
          <p:txBody>
            <a:bodyPr/>
            <a:lstStyle/>
            <a:p>
              <a:endParaRPr lang="en-US"/>
            </a:p>
          </p:txBody>
        </p:sp>
        <p:sp>
          <p:nvSpPr>
            <p:cNvPr id="19" name="TextBox 19"/>
            <p:cNvSpPr txBox="1"/>
            <p:nvPr/>
          </p:nvSpPr>
          <p:spPr>
            <a:xfrm>
              <a:off x="0" y="-57150"/>
              <a:ext cx="5133514" cy="351013"/>
            </a:xfrm>
            <a:prstGeom prst="rect">
              <a:avLst/>
            </a:prstGeom>
          </p:spPr>
          <p:txBody>
            <a:bodyPr lIns="50800" tIns="50800" rIns="50800" bIns="50800" rtlCol="0" anchor="ctr"/>
            <a:lstStyle/>
            <a:p>
              <a:pPr algn="ctr">
                <a:lnSpc>
                  <a:spcPts val="2659"/>
                </a:lnSpc>
              </a:pPr>
              <a:endParaRPr/>
            </a:p>
          </p:txBody>
        </p:sp>
      </p:grpSp>
      <p:sp>
        <p:nvSpPr>
          <p:cNvPr id="20" name="Freeform 20"/>
          <p:cNvSpPr/>
          <p:nvPr/>
        </p:nvSpPr>
        <p:spPr>
          <a:xfrm>
            <a:off x="13493229" y="2533563"/>
            <a:ext cx="1855168" cy="1787918"/>
          </a:xfrm>
          <a:custGeom>
            <a:avLst/>
            <a:gdLst/>
            <a:ahLst/>
            <a:cxnLst/>
            <a:rect l="l" t="t" r="r" b="b"/>
            <a:pathLst>
              <a:path w="1855168" h="1787918">
                <a:moveTo>
                  <a:pt x="0" y="0"/>
                </a:moveTo>
                <a:lnTo>
                  <a:pt x="1855168" y="0"/>
                </a:lnTo>
                <a:lnTo>
                  <a:pt x="1855168" y="1787918"/>
                </a:lnTo>
                <a:lnTo>
                  <a:pt x="0" y="178791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1" name="Freeform 21"/>
          <p:cNvSpPr/>
          <p:nvPr/>
        </p:nvSpPr>
        <p:spPr>
          <a:xfrm>
            <a:off x="7767261" y="2450028"/>
            <a:ext cx="2484313" cy="2204828"/>
          </a:xfrm>
          <a:custGeom>
            <a:avLst/>
            <a:gdLst/>
            <a:ahLst/>
            <a:cxnLst/>
            <a:rect l="l" t="t" r="r" b="b"/>
            <a:pathLst>
              <a:path w="2484313" h="2204828">
                <a:moveTo>
                  <a:pt x="0" y="0"/>
                </a:moveTo>
                <a:lnTo>
                  <a:pt x="2484314" y="0"/>
                </a:lnTo>
                <a:lnTo>
                  <a:pt x="2484314" y="2204828"/>
                </a:lnTo>
                <a:lnTo>
                  <a:pt x="0" y="220482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2" name="Freeform 22"/>
          <p:cNvSpPr/>
          <p:nvPr/>
        </p:nvSpPr>
        <p:spPr>
          <a:xfrm>
            <a:off x="2800897" y="2384430"/>
            <a:ext cx="2128955" cy="1961300"/>
          </a:xfrm>
          <a:custGeom>
            <a:avLst/>
            <a:gdLst/>
            <a:ahLst/>
            <a:cxnLst/>
            <a:rect l="l" t="t" r="r" b="b"/>
            <a:pathLst>
              <a:path w="2128955" h="1961300">
                <a:moveTo>
                  <a:pt x="0" y="0"/>
                </a:moveTo>
                <a:lnTo>
                  <a:pt x="2128956" y="0"/>
                </a:lnTo>
                <a:lnTo>
                  <a:pt x="2128956" y="1961300"/>
                </a:lnTo>
                <a:lnTo>
                  <a:pt x="0" y="19613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3" name="TextBox 23"/>
          <p:cNvSpPr txBox="1"/>
          <p:nvPr/>
        </p:nvSpPr>
        <p:spPr>
          <a:xfrm>
            <a:off x="5308306" y="346138"/>
            <a:ext cx="7402224" cy="1381125"/>
          </a:xfrm>
          <a:prstGeom prst="rect">
            <a:avLst/>
          </a:prstGeom>
        </p:spPr>
        <p:txBody>
          <a:bodyPr lIns="0" tIns="0" rIns="0" bIns="0" rtlCol="0" anchor="t">
            <a:spAutoFit/>
          </a:bodyPr>
          <a:lstStyle/>
          <a:p>
            <a:pPr algn="ctr">
              <a:lnSpc>
                <a:spcPts val="5400"/>
              </a:lnSpc>
            </a:pPr>
            <a:r>
              <a:rPr lang="en-US" sz="4500">
                <a:solidFill>
                  <a:srgbClr val="000000"/>
                </a:solidFill>
                <a:latin typeface="League Spartan Bold"/>
              </a:rPr>
              <a:t>ALTERNATIVES TO GUARDIANSHIP</a:t>
            </a:r>
          </a:p>
        </p:txBody>
      </p:sp>
      <p:sp>
        <p:nvSpPr>
          <p:cNvPr id="24" name="TextBox 24"/>
          <p:cNvSpPr txBox="1"/>
          <p:nvPr/>
        </p:nvSpPr>
        <p:spPr>
          <a:xfrm>
            <a:off x="1263581" y="5000625"/>
            <a:ext cx="5715352" cy="509906"/>
          </a:xfrm>
          <a:prstGeom prst="rect">
            <a:avLst/>
          </a:prstGeom>
        </p:spPr>
        <p:txBody>
          <a:bodyPr lIns="0" tIns="0" rIns="0" bIns="0" rtlCol="0" anchor="t">
            <a:spAutoFit/>
          </a:bodyPr>
          <a:lstStyle/>
          <a:p>
            <a:pPr algn="ctr">
              <a:lnSpc>
                <a:spcPts val="3919"/>
              </a:lnSpc>
              <a:spcBef>
                <a:spcPct val="0"/>
              </a:spcBef>
            </a:pPr>
            <a:r>
              <a:rPr lang="en-US" sz="2799">
                <a:solidFill>
                  <a:srgbClr val="000000"/>
                </a:solidFill>
                <a:latin typeface="Poppins Bold"/>
              </a:rPr>
              <a:t>SUPPORTED DECSISON MAKING </a:t>
            </a:r>
          </a:p>
        </p:txBody>
      </p:sp>
      <p:sp>
        <p:nvSpPr>
          <p:cNvPr id="25" name="TextBox 25"/>
          <p:cNvSpPr txBox="1"/>
          <p:nvPr/>
        </p:nvSpPr>
        <p:spPr>
          <a:xfrm>
            <a:off x="7153829" y="4944325"/>
            <a:ext cx="3425968" cy="509906"/>
          </a:xfrm>
          <a:prstGeom prst="rect">
            <a:avLst/>
          </a:prstGeom>
        </p:spPr>
        <p:txBody>
          <a:bodyPr lIns="0" tIns="0" rIns="0" bIns="0" rtlCol="0" anchor="t">
            <a:spAutoFit/>
          </a:bodyPr>
          <a:lstStyle/>
          <a:p>
            <a:pPr algn="ctr">
              <a:lnSpc>
                <a:spcPts val="3919"/>
              </a:lnSpc>
              <a:spcBef>
                <a:spcPct val="0"/>
              </a:spcBef>
            </a:pPr>
            <a:r>
              <a:rPr lang="en-US" sz="2799">
                <a:solidFill>
                  <a:srgbClr val="000000"/>
                </a:solidFill>
                <a:latin typeface="Poppins Bold"/>
              </a:rPr>
              <a:t>POA</a:t>
            </a:r>
          </a:p>
        </p:txBody>
      </p:sp>
      <p:sp>
        <p:nvSpPr>
          <p:cNvPr id="26" name="TextBox 26"/>
          <p:cNvSpPr txBox="1"/>
          <p:nvPr/>
        </p:nvSpPr>
        <p:spPr>
          <a:xfrm>
            <a:off x="12819297" y="5019675"/>
            <a:ext cx="2939305" cy="509906"/>
          </a:xfrm>
          <a:prstGeom prst="rect">
            <a:avLst/>
          </a:prstGeom>
        </p:spPr>
        <p:txBody>
          <a:bodyPr lIns="0" tIns="0" rIns="0" bIns="0" rtlCol="0" anchor="t">
            <a:spAutoFit/>
          </a:bodyPr>
          <a:lstStyle/>
          <a:p>
            <a:pPr algn="ctr">
              <a:lnSpc>
                <a:spcPts val="3919"/>
              </a:lnSpc>
              <a:spcBef>
                <a:spcPct val="0"/>
              </a:spcBef>
            </a:pPr>
            <a:r>
              <a:rPr lang="en-US" sz="2799">
                <a:solidFill>
                  <a:srgbClr val="000000"/>
                </a:solidFill>
                <a:latin typeface="Poppins Bold"/>
              </a:rPr>
              <a:t>REP PAYEE/HCR</a:t>
            </a:r>
          </a:p>
        </p:txBody>
      </p:sp>
      <p:sp>
        <p:nvSpPr>
          <p:cNvPr id="27" name="TextBox 27"/>
          <p:cNvSpPr txBox="1"/>
          <p:nvPr/>
        </p:nvSpPr>
        <p:spPr>
          <a:xfrm>
            <a:off x="0" y="6914021"/>
            <a:ext cx="18288000" cy="3078663"/>
          </a:xfrm>
          <a:prstGeom prst="rect">
            <a:avLst/>
          </a:prstGeom>
        </p:spPr>
        <p:txBody>
          <a:bodyPr lIns="0" tIns="0" rIns="0" bIns="0" rtlCol="0" anchor="t">
            <a:spAutoFit/>
          </a:bodyPr>
          <a:lstStyle/>
          <a:p>
            <a:pPr>
              <a:lnSpc>
                <a:spcPts val="2660"/>
              </a:lnSpc>
            </a:pPr>
            <a:endParaRPr dirty="0"/>
          </a:p>
          <a:p>
            <a:pPr marL="548009" lvl="1" indent="-342900">
              <a:lnSpc>
                <a:spcPts val="2660"/>
              </a:lnSpc>
              <a:buFont typeface="Arial" panose="020B0604020202020204" pitchFamily="34" charset="0"/>
              <a:buChar char="•"/>
            </a:pPr>
            <a:r>
              <a:rPr lang="en-US" sz="1900" dirty="0">
                <a:solidFill>
                  <a:srgbClr val="000000"/>
                </a:solidFill>
                <a:latin typeface="Poppins"/>
              </a:rPr>
              <a:t>Appointing a </a:t>
            </a:r>
            <a:r>
              <a:rPr lang="en-US" sz="1900" dirty="0">
                <a:solidFill>
                  <a:srgbClr val="000000"/>
                </a:solidFill>
                <a:latin typeface="Poppins"/>
                <a:hlinkClick r:id="rId11" tooltip="https://www.caring.com/caregivers/power-of-attorney/"/>
              </a:rPr>
              <a:t>medical/financial power of attorney</a:t>
            </a:r>
            <a:r>
              <a:rPr lang="en-US" sz="1900" dirty="0">
                <a:solidFill>
                  <a:srgbClr val="000000"/>
                </a:solidFill>
                <a:latin typeface="Poppins"/>
              </a:rPr>
              <a:t> to make medical/financial decisions if the individual becomes unable to do it themselves.</a:t>
            </a:r>
          </a:p>
          <a:p>
            <a:pPr marL="548009" lvl="1" indent="-342900">
              <a:lnSpc>
                <a:spcPts val="2660"/>
              </a:lnSpc>
              <a:buFont typeface="Arial" panose="020B0604020202020204" pitchFamily="34" charset="0"/>
              <a:buChar char="•"/>
            </a:pPr>
            <a:r>
              <a:rPr lang="en-US" sz="1900" dirty="0">
                <a:solidFill>
                  <a:srgbClr val="000000"/>
                </a:solidFill>
                <a:latin typeface="Poppins"/>
              </a:rPr>
              <a:t>Adding a trusted person as a </a:t>
            </a:r>
            <a:r>
              <a:rPr lang="en-US" sz="1900" dirty="0">
                <a:solidFill>
                  <a:srgbClr val="000000"/>
                </a:solidFill>
                <a:latin typeface="Poppins"/>
                <a:hlinkClick r:id="rId12" tooltip="https://smallbusiness.chron.com/add-signatory-bank-account-39144.html"/>
              </a:rPr>
              <a:t>signatory to the individual’s bank account</a:t>
            </a:r>
            <a:r>
              <a:rPr lang="en-US" sz="1900" dirty="0">
                <a:solidFill>
                  <a:srgbClr val="000000"/>
                </a:solidFill>
                <a:latin typeface="Poppins"/>
              </a:rPr>
              <a:t>, so they can handle all banking transactions on behalf of the individual</a:t>
            </a:r>
          </a:p>
          <a:p>
            <a:pPr marL="548009" lvl="1" indent="-342900">
              <a:lnSpc>
                <a:spcPts val="2660"/>
              </a:lnSpc>
              <a:buFont typeface="Arial" panose="020B0604020202020204" pitchFamily="34" charset="0"/>
              <a:buChar char="•"/>
            </a:pPr>
            <a:r>
              <a:rPr lang="en-US" sz="1900" dirty="0">
                <a:solidFill>
                  <a:srgbClr val="000000"/>
                </a:solidFill>
                <a:latin typeface="Poppins"/>
              </a:rPr>
              <a:t>Appointing a health care representative who is able to speak for an individual in the event of an emergency and/or if they’re too sick or injured to speak for themself about the type of care they want</a:t>
            </a:r>
          </a:p>
          <a:p>
            <a:pPr marL="548009" lvl="1" indent="-342900">
              <a:lnSpc>
                <a:spcPts val="2660"/>
              </a:lnSpc>
              <a:buFont typeface="Arial" panose="020B0604020202020204" pitchFamily="34" charset="0"/>
              <a:buChar char="•"/>
            </a:pPr>
            <a:r>
              <a:rPr lang="en-US" sz="1900" dirty="0">
                <a:solidFill>
                  <a:srgbClr val="000000"/>
                </a:solidFill>
                <a:latin typeface="Poppins"/>
              </a:rPr>
              <a:t>Appointing a </a:t>
            </a:r>
            <a:r>
              <a:rPr lang="en-US" sz="1900" dirty="0">
                <a:solidFill>
                  <a:srgbClr val="000000"/>
                </a:solidFill>
                <a:latin typeface="Poppins"/>
                <a:hlinkClick r:id="rId13" tooltip="https://www.ssa.gov/payee/"/>
              </a:rPr>
              <a:t>representative payee</a:t>
            </a:r>
            <a:r>
              <a:rPr lang="en-US" sz="1900" dirty="0">
                <a:solidFill>
                  <a:srgbClr val="000000"/>
                </a:solidFill>
                <a:latin typeface="Poppins"/>
              </a:rPr>
              <a:t> to receive and manage Social Security benefits</a:t>
            </a:r>
          </a:p>
          <a:p>
            <a:pPr marL="548009" lvl="1" indent="-342900">
              <a:lnSpc>
                <a:spcPts val="2660"/>
              </a:lnSpc>
              <a:buFont typeface="Arial" panose="020B0604020202020204" pitchFamily="34" charset="0"/>
              <a:buChar char="•"/>
            </a:pPr>
            <a:r>
              <a:rPr lang="en-US" sz="1900" dirty="0">
                <a:solidFill>
                  <a:srgbClr val="000000"/>
                </a:solidFill>
                <a:latin typeface="Poppins"/>
              </a:rPr>
              <a:t>Establishing a </a:t>
            </a:r>
            <a:r>
              <a:rPr lang="en-US" sz="1900" dirty="0">
                <a:solidFill>
                  <a:srgbClr val="000000"/>
                </a:solidFill>
                <a:latin typeface="Poppins"/>
                <a:hlinkClick r:id="rId14" tooltip="https://www.findlaw.com/estate/trusts/special-needs-trusts-faq-s.html"/>
              </a:rPr>
              <a:t>special needs trust</a:t>
            </a:r>
          </a:p>
          <a:p>
            <a:pPr marL="548009" lvl="1" indent="-342900">
              <a:lnSpc>
                <a:spcPts val="2660"/>
              </a:lnSpc>
              <a:buFont typeface="Arial" panose="020B0604020202020204" pitchFamily="34" charset="0"/>
              <a:buChar char="•"/>
            </a:pPr>
            <a:r>
              <a:rPr lang="en-US" sz="1900" dirty="0">
                <a:solidFill>
                  <a:srgbClr val="000000"/>
                </a:solidFill>
                <a:latin typeface="Poppins"/>
                <a:hlinkClick r:id="rId15" tooltip="https://www.in.gov/gpcpd/featured-projects/overview/supported-decision-making/#:~:text=About%20Supported%20Decision%2DMaking&amp;text=Under%20an%20SDM%20agreement%20individuals,effective%20on%20July%201%2C%202019."/>
              </a:rPr>
              <a:t>Supported Decision-Making</a:t>
            </a:r>
            <a:r>
              <a:rPr lang="en-US" sz="1900" dirty="0">
                <a:solidFill>
                  <a:srgbClr val="000000"/>
                </a:solidFill>
                <a:latin typeface="Poppins"/>
              </a:rPr>
              <a:t> may be an alternative for individuals who are seeking assistance with decision-making and a self-directed lifestyle.</a:t>
            </a:r>
          </a:p>
          <a:p>
            <a:pPr>
              <a:lnSpc>
                <a:spcPts val="2520"/>
              </a:lnSpc>
            </a:pPr>
            <a:endParaRPr lang="en-US" sz="1900" dirty="0">
              <a:solidFill>
                <a:srgbClr val="000000"/>
              </a:solidFill>
              <a:latin typeface="Poppins"/>
            </a:endParaRPr>
          </a:p>
        </p:txBody>
      </p:sp>
      <p:sp>
        <p:nvSpPr>
          <p:cNvPr id="28" name="TextBox 28"/>
          <p:cNvSpPr txBox="1"/>
          <p:nvPr/>
        </p:nvSpPr>
        <p:spPr>
          <a:xfrm>
            <a:off x="201765" y="5817925"/>
            <a:ext cx="17880846" cy="1211101"/>
          </a:xfrm>
          <a:prstGeom prst="rect">
            <a:avLst/>
          </a:prstGeom>
          <a:ln>
            <a:noFill/>
          </a:ln>
        </p:spPr>
        <p:txBody>
          <a:bodyPr lIns="0" tIns="0" rIns="0" bIns="0" rtlCol="0" anchor="t">
            <a:spAutoFit/>
          </a:bodyPr>
          <a:lstStyle/>
          <a:p>
            <a:pPr algn="ctr">
              <a:lnSpc>
                <a:spcPts val="3220"/>
              </a:lnSpc>
            </a:pPr>
            <a:r>
              <a:rPr lang="en-US" sz="2300" dirty="0">
                <a:solidFill>
                  <a:srgbClr val="000000"/>
                </a:solidFill>
                <a:latin typeface="Poppins"/>
              </a:rPr>
              <a:t>Since establishing guardianship of a protected person will remove certain rights, it is required to try and find a less restrictive alternative to guardianship before filing a petition to the court. These alternatives can only be put in place if the individual has the capacity to agree to and understand the less restrictive alternative: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429961" y="2562051"/>
            <a:ext cx="9424454" cy="918884"/>
          </a:xfrm>
          <a:custGeom>
            <a:avLst/>
            <a:gdLst/>
            <a:ahLst/>
            <a:cxnLst/>
            <a:rect l="l" t="t" r="r" b="b"/>
            <a:pathLst>
              <a:path w="9424454" h="918884">
                <a:moveTo>
                  <a:pt x="0" y="0"/>
                </a:moveTo>
                <a:lnTo>
                  <a:pt x="9424454" y="0"/>
                </a:lnTo>
                <a:lnTo>
                  <a:pt x="9424454" y="918885"/>
                </a:lnTo>
                <a:lnTo>
                  <a:pt x="0" y="918885"/>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a:off x="3865375" y="796150"/>
            <a:ext cx="10555438" cy="1919377"/>
            <a:chOff x="0" y="0"/>
            <a:chExt cx="2780033" cy="505515"/>
          </a:xfrm>
        </p:grpSpPr>
        <p:sp>
          <p:nvSpPr>
            <p:cNvPr id="4" name="Freeform 4"/>
            <p:cNvSpPr/>
            <p:nvPr/>
          </p:nvSpPr>
          <p:spPr>
            <a:xfrm>
              <a:off x="0" y="0"/>
              <a:ext cx="2780033" cy="505515"/>
            </a:xfrm>
            <a:custGeom>
              <a:avLst/>
              <a:gdLst/>
              <a:ahLst/>
              <a:cxnLst/>
              <a:rect l="l" t="t" r="r" b="b"/>
              <a:pathLst>
                <a:path w="2780033" h="505515">
                  <a:moveTo>
                    <a:pt x="67478" y="0"/>
                  </a:moveTo>
                  <a:lnTo>
                    <a:pt x="2712556" y="0"/>
                  </a:lnTo>
                  <a:cubicBezTo>
                    <a:pt x="2730452" y="0"/>
                    <a:pt x="2747615" y="7109"/>
                    <a:pt x="2760270" y="19764"/>
                  </a:cubicBezTo>
                  <a:cubicBezTo>
                    <a:pt x="2772924" y="32418"/>
                    <a:pt x="2780033" y="49581"/>
                    <a:pt x="2780033" y="67478"/>
                  </a:cubicBezTo>
                  <a:lnTo>
                    <a:pt x="2780033" y="438037"/>
                  </a:lnTo>
                  <a:cubicBezTo>
                    <a:pt x="2780033" y="475304"/>
                    <a:pt x="2749822" y="505515"/>
                    <a:pt x="2712556" y="505515"/>
                  </a:cubicBezTo>
                  <a:lnTo>
                    <a:pt x="67478" y="505515"/>
                  </a:lnTo>
                  <a:cubicBezTo>
                    <a:pt x="30211" y="505515"/>
                    <a:pt x="0" y="475304"/>
                    <a:pt x="0" y="438037"/>
                  </a:cubicBezTo>
                  <a:lnTo>
                    <a:pt x="0" y="67478"/>
                  </a:lnTo>
                  <a:cubicBezTo>
                    <a:pt x="0" y="30211"/>
                    <a:pt x="30211" y="0"/>
                    <a:pt x="67478" y="0"/>
                  </a:cubicBezTo>
                  <a:close/>
                </a:path>
              </a:pathLst>
            </a:custGeom>
            <a:solidFill>
              <a:srgbClr val="FFBC00"/>
            </a:solidFill>
          </p:spPr>
          <p:txBody>
            <a:bodyPr/>
            <a:lstStyle/>
            <a:p>
              <a:endParaRPr lang="en-US"/>
            </a:p>
          </p:txBody>
        </p:sp>
        <p:sp>
          <p:nvSpPr>
            <p:cNvPr id="5" name="TextBox 5"/>
            <p:cNvSpPr txBox="1"/>
            <p:nvPr/>
          </p:nvSpPr>
          <p:spPr>
            <a:xfrm>
              <a:off x="0" y="-57150"/>
              <a:ext cx="2780033" cy="56266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2090751" y="2836724"/>
            <a:ext cx="2517067" cy="2517067"/>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C00"/>
            </a:solidFill>
          </p:spPr>
          <p:txBody>
            <a:bodyPr/>
            <a:lstStyle/>
            <a:p>
              <a:endParaRPr lang="en-US"/>
            </a:p>
          </p:txBody>
        </p:sp>
        <p:sp>
          <p:nvSpPr>
            <p:cNvPr id="8" name="TextBox 8"/>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11228607" y="2893864"/>
            <a:ext cx="2517067" cy="2517067"/>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C00"/>
            </a:solidFill>
          </p:spPr>
          <p:txBody>
            <a:bodyPr/>
            <a:lstStyle/>
            <a:p>
              <a:endParaRPr lang="en-US"/>
            </a:p>
          </p:txBody>
        </p:sp>
        <p:sp>
          <p:nvSpPr>
            <p:cNvPr id="11" name="TextBox 11"/>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1254131" y="-690757"/>
            <a:ext cx="3840627" cy="5012238"/>
          </a:xfrm>
          <a:custGeom>
            <a:avLst/>
            <a:gdLst/>
            <a:ahLst/>
            <a:cxnLst/>
            <a:rect l="l" t="t" r="r" b="b"/>
            <a:pathLst>
              <a:path w="3840627" h="5012238">
                <a:moveTo>
                  <a:pt x="0" y="0"/>
                </a:moveTo>
                <a:lnTo>
                  <a:pt x="3840627" y="0"/>
                </a:lnTo>
                <a:lnTo>
                  <a:pt x="3840627" y="5012238"/>
                </a:lnTo>
                <a:lnTo>
                  <a:pt x="0" y="50122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Freeform 13"/>
          <p:cNvSpPr/>
          <p:nvPr/>
        </p:nvSpPr>
        <p:spPr>
          <a:xfrm flipH="1">
            <a:off x="15701504" y="-690757"/>
            <a:ext cx="3840627" cy="5012238"/>
          </a:xfrm>
          <a:custGeom>
            <a:avLst/>
            <a:gdLst/>
            <a:ahLst/>
            <a:cxnLst/>
            <a:rect l="l" t="t" r="r" b="b"/>
            <a:pathLst>
              <a:path w="3840627" h="5012238">
                <a:moveTo>
                  <a:pt x="3840627" y="0"/>
                </a:moveTo>
                <a:lnTo>
                  <a:pt x="0" y="0"/>
                </a:lnTo>
                <a:lnTo>
                  <a:pt x="0" y="5012238"/>
                </a:lnTo>
                <a:lnTo>
                  <a:pt x="3840627" y="5012238"/>
                </a:lnTo>
                <a:lnTo>
                  <a:pt x="3840627"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14" name="Group 14"/>
          <p:cNvGrpSpPr/>
          <p:nvPr/>
        </p:nvGrpSpPr>
        <p:grpSpPr>
          <a:xfrm>
            <a:off x="-499604" y="9597133"/>
            <a:ext cx="19491312" cy="1115761"/>
            <a:chOff x="0" y="0"/>
            <a:chExt cx="5133514" cy="293863"/>
          </a:xfrm>
        </p:grpSpPr>
        <p:sp>
          <p:nvSpPr>
            <p:cNvPr id="15" name="Freeform 15"/>
            <p:cNvSpPr/>
            <p:nvPr/>
          </p:nvSpPr>
          <p:spPr>
            <a:xfrm>
              <a:off x="0" y="0"/>
              <a:ext cx="5133514" cy="293863"/>
            </a:xfrm>
            <a:custGeom>
              <a:avLst/>
              <a:gdLst/>
              <a:ahLst/>
              <a:cxnLst/>
              <a:rect l="l" t="t" r="r" b="b"/>
              <a:pathLst>
                <a:path w="5133514" h="293863">
                  <a:moveTo>
                    <a:pt x="0" y="0"/>
                  </a:moveTo>
                  <a:lnTo>
                    <a:pt x="5133514" y="0"/>
                  </a:lnTo>
                  <a:lnTo>
                    <a:pt x="5133514" y="293863"/>
                  </a:lnTo>
                  <a:lnTo>
                    <a:pt x="0" y="293863"/>
                  </a:lnTo>
                  <a:close/>
                </a:path>
              </a:pathLst>
            </a:custGeom>
            <a:solidFill>
              <a:srgbClr val="FFBC00"/>
            </a:solidFill>
          </p:spPr>
          <p:txBody>
            <a:bodyPr/>
            <a:lstStyle/>
            <a:p>
              <a:endParaRPr lang="en-US"/>
            </a:p>
          </p:txBody>
        </p:sp>
        <p:sp>
          <p:nvSpPr>
            <p:cNvPr id="16" name="TextBox 16"/>
            <p:cNvSpPr txBox="1"/>
            <p:nvPr/>
          </p:nvSpPr>
          <p:spPr>
            <a:xfrm>
              <a:off x="0" y="-57150"/>
              <a:ext cx="5133514" cy="351013"/>
            </a:xfrm>
            <a:prstGeom prst="rect">
              <a:avLst/>
            </a:prstGeom>
          </p:spPr>
          <p:txBody>
            <a:bodyPr lIns="50800" tIns="50800" rIns="50800" bIns="50800" rtlCol="0" anchor="ctr"/>
            <a:lstStyle/>
            <a:p>
              <a:pPr algn="ctr">
                <a:lnSpc>
                  <a:spcPts val="2659"/>
                </a:lnSpc>
              </a:pPr>
              <a:endParaRPr/>
            </a:p>
          </p:txBody>
        </p:sp>
      </p:grpSp>
      <p:sp>
        <p:nvSpPr>
          <p:cNvPr id="17" name="Freeform 17"/>
          <p:cNvSpPr/>
          <p:nvPr/>
        </p:nvSpPr>
        <p:spPr>
          <a:xfrm>
            <a:off x="11557852" y="3296069"/>
            <a:ext cx="1858577" cy="1598376"/>
          </a:xfrm>
          <a:custGeom>
            <a:avLst/>
            <a:gdLst/>
            <a:ahLst/>
            <a:cxnLst/>
            <a:rect l="l" t="t" r="r" b="b"/>
            <a:pathLst>
              <a:path w="1858577" h="1598376">
                <a:moveTo>
                  <a:pt x="0" y="0"/>
                </a:moveTo>
                <a:lnTo>
                  <a:pt x="1858577" y="0"/>
                </a:lnTo>
                <a:lnTo>
                  <a:pt x="1858577" y="1598376"/>
                </a:lnTo>
                <a:lnTo>
                  <a:pt x="0" y="159837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8" name="Freeform 18"/>
          <p:cNvSpPr/>
          <p:nvPr/>
        </p:nvSpPr>
        <p:spPr>
          <a:xfrm>
            <a:off x="2333179" y="3206626"/>
            <a:ext cx="2032212" cy="1777262"/>
          </a:xfrm>
          <a:custGeom>
            <a:avLst/>
            <a:gdLst/>
            <a:ahLst/>
            <a:cxnLst/>
            <a:rect l="l" t="t" r="r" b="b"/>
            <a:pathLst>
              <a:path w="2032212" h="1777262">
                <a:moveTo>
                  <a:pt x="0" y="0"/>
                </a:moveTo>
                <a:lnTo>
                  <a:pt x="2032212" y="0"/>
                </a:lnTo>
                <a:lnTo>
                  <a:pt x="2032212" y="1777262"/>
                </a:lnTo>
                <a:lnTo>
                  <a:pt x="0" y="177726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9" name="TextBox 19"/>
          <p:cNvSpPr txBox="1"/>
          <p:nvPr/>
        </p:nvSpPr>
        <p:spPr>
          <a:xfrm>
            <a:off x="5308306" y="1390476"/>
            <a:ext cx="7402224" cy="819150"/>
          </a:xfrm>
          <a:prstGeom prst="rect">
            <a:avLst/>
          </a:prstGeom>
        </p:spPr>
        <p:txBody>
          <a:bodyPr lIns="0" tIns="0" rIns="0" bIns="0" rtlCol="0" anchor="t">
            <a:spAutoFit/>
          </a:bodyPr>
          <a:lstStyle/>
          <a:p>
            <a:pPr algn="ctr">
              <a:lnSpc>
                <a:spcPts val="6479"/>
              </a:lnSpc>
            </a:pPr>
            <a:r>
              <a:rPr lang="en-US" sz="5399">
                <a:solidFill>
                  <a:srgbClr val="000000"/>
                </a:solidFill>
                <a:latin typeface="League Spartan Bold"/>
              </a:rPr>
              <a:t>IMPACT STORIES</a:t>
            </a:r>
          </a:p>
        </p:txBody>
      </p:sp>
      <p:sp>
        <p:nvSpPr>
          <p:cNvPr id="20" name="TextBox 20"/>
          <p:cNvSpPr txBox="1"/>
          <p:nvPr/>
        </p:nvSpPr>
        <p:spPr>
          <a:xfrm>
            <a:off x="1585955" y="5356906"/>
            <a:ext cx="3526657" cy="509906"/>
          </a:xfrm>
          <a:prstGeom prst="rect">
            <a:avLst/>
          </a:prstGeom>
        </p:spPr>
        <p:txBody>
          <a:bodyPr lIns="0" tIns="0" rIns="0" bIns="0" rtlCol="0" anchor="t">
            <a:spAutoFit/>
          </a:bodyPr>
          <a:lstStyle/>
          <a:p>
            <a:pPr algn="ctr">
              <a:lnSpc>
                <a:spcPts val="3919"/>
              </a:lnSpc>
              <a:spcBef>
                <a:spcPct val="0"/>
              </a:spcBef>
            </a:pPr>
            <a:r>
              <a:rPr lang="en-US" sz="2799" dirty="0">
                <a:solidFill>
                  <a:srgbClr val="000000"/>
                </a:solidFill>
                <a:latin typeface="Poppins Bold"/>
              </a:rPr>
              <a:t>JONATHON</a:t>
            </a:r>
          </a:p>
        </p:txBody>
      </p:sp>
      <p:sp>
        <p:nvSpPr>
          <p:cNvPr id="21" name="TextBox 21"/>
          <p:cNvSpPr txBox="1"/>
          <p:nvPr/>
        </p:nvSpPr>
        <p:spPr>
          <a:xfrm>
            <a:off x="10774156" y="5407662"/>
            <a:ext cx="3425968" cy="509906"/>
          </a:xfrm>
          <a:prstGeom prst="rect">
            <a:avLst/>
          </a:prstGeom>
        </p:spPr>
        <p:txBody>
          <a:bodyPr lIns="0" tIns="0" rIns="0" bIns="0" rtlCol="0" anchor="t">
            <a:spAutoFit/>
          </a:bodyPr>
          <a:lstStyle/>
          <a:p>
            <a:pPr algn="ctr">
              <a:lnSpc>
                <a:spcPts val="3919"/>
              </a:lnSpc>
              <a:spcBef>
                <a:spcPct val="0"/>
              </a:spcBef>
            </a:pPr>
            <a:r>
              <a:rPr lang="en-US" sz="2799" dirty="0">
                <a:solidFill>
                  <a:srgbClr val="000000"/>
                </a:solidFill>
                <a:latin typeface="Poppins Bold"/>
              </a:rPr>
              <a:t>SHARON</a:t>
            </a:r>
          </a:p>
        </p:txBody>
      </p:sp>
      <p:sp>
        <p:nvSpPr>
          <p:cNvPr id="22" name="TextBox 22"/>
          <p:cNvSpPr txBox="1"/>
          <p:nvPr/>
        </p:nvSpPr>
        <p:spPr>
          <a:xfrm>
            <a:off x="516134" y="5913784"/>
            <a:ext cx="6570466" cy="3097836"/>
          </a:xfrm>
          <a:prstGeom prst="rect">
            <a:avLst/>
          </a:prstGeom>
        </p:spPr>
        <p:txBody>
          <a:bodyPr wrap="square" lIns="0" tIns="0" rIns="0" bIns="0" rtlCol="0" anchor="t">
            <a:spAutoFit/>
          </a:bodyPr>
          <a:lstStyle/>
          <a:p>
            <a:pPr algn="just">
              <a:lnSpc>
                <a:spcPts val="2659"/>
              </a:lnSpc>
              <a:spcBef>
                <a:spcPct val="0"/>
              </a:spcBef>
            </a:pPr>
            <a:r>
              <a:rPr lang="en-US" sz="1899" dirty="0">
                <a:solidFill>
                  <a:srgbClr val="000000"/>
                </a:solidFill>
                <a:latin typeface="Poppins"/>
              </a:rPr>
              <a:t>Jonathon is non-verbal, with physical limitations. Jonathon’s MHANI appointed guardian was able to reunite him with his family after being separated for over a decade. Sadly, his siblings had lost track of him after being transferred from his assisted-living facility in southern Indiana. Although Jonathon was in poor health at the time of their reunion, he was fully aware and filled with joy at this reunion. They were all able to spend time together before Jonathon passed away.  </a:t>
            </a:r>
          </a:p>
        </p:txBody>
      </p:sp>
      <p:sp>
        <p:nvSpPr>
          <p:cNvPr id="23" name="TextBox 23"/>
          <p:cNvSpPr txBox="1"/>
          <p:nvPr/>
        </p:nvSpPr>
        <p:spPr>
          <a:xfrm>
            <a:off x="7886880" y="5913630"/>
            <a:ext cx="9647300" cy="3790333"/>
          </a:xfrm>
          <a:prstGeom prst="rect">
            <a:avLst/>
          </a:prstGeom>
        </p:spPr>
        <p:txBody>
          <a:bodyPr lIns="0" tIns="0" rIns="0" bIns="0" rtlCol="0" anchor="t">
            <a:spAutoFit/>
          </a:bodyPr>
          <a:lstStyle/>
          <a:p>
            <a:pPr algn="just">
              <a:lnSpc>
                <a:spcPts val="2659"/>
              </a:lnSpc>
            </a:pPr>
            <a:r>
              <a:rPr lang="en-US" sz="1899" dirty="0">
                <a:solidFill>
                  <a:srgbClr val="000000"/>
                </a:solidFill>
                <a:latin typeface="Poppins"/>
              </a:rPr>
              <a:t> Sharon has an intellectual disability. When MHANI was appointed guardianship, Sharon was pre-diabetic, overweight, had difficulty walking, and many other health concerns. With proper guidance and education, Sharon’s health and wellbeing has drastically improved. She is exercising, eating healthier, walking without support, and attending physical therapy to help her gain more independence. In addition, MHANI’s guardian advocated for Recreational Therapy so Sharon could find a sense of hope and purpose in the community. Sharon is now able to be more active in the community and socialize. Sharon reports that she feels better and enjoys life more with these changes. </a:t>
            </a:r>
          </a:p>
          <a:p>
            <a:pPr algn="just">
              <a:lnSpc>
                <a:spcPts val="2659"/>
              </a:lnSpc>
            </a:pPr>
            <a:r>
              <a:rPr lang="en-US" sz="1899" dirty="0">
                <a:solidFill>
                  <a:srgbClr val="000000"/>
                </a:solidFill>
                <a:latin typeface="Poppins"/>
              </a:rPr>
              <a:t> </a:t>
            </a:r>
          </a:p>
          <a:p>
            <a:pPr algn="just">
              <a:lnSpc>
                <a:spcPts val="2659"/>
              </a:lnSpc>
              <a:spcBef>
                <a:spcPct val="0"/>
              </a:spcBef>
            </a:pPr>
            <a:endParaRPr lang="en-US" sz="1899" dirty="0">
              <a:solidFill>
                <a:srgbClr val="000000"/>
              </a:solidFill>
              <a:latin typeface="Poppi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48441" y="8568922"/>
            <a:ext cx="7070549" cy="689378"/>
          </a:xfrm>
          <a:custGeom>
            <a:avLst/>
            <a:gdLst/>
            <a:ahLst/>
            <a:cxnLst/>
            <a:rect l="l" t="t" r="r" b="b"/>
            <a:pathLst>
              <a:path w="7070549" h="689378">
                <a:moveTo>
                  <a:pt x="0" y="0"/>
                </a:moveTo>
                <a:lnTo>
                  <a:pt x="7070548" y="0"/>
                </a:lnTo>
                <a:lnTo>
                  <a:pt x="7070548" y="689378"/>
                </a:lnTo>
                <a:lnTo>
                  <a:pt x="0" y="689378"/>
                </a:lnTo>
                <a:lnTo>
                  <a:pt x="0" y="0"/>
                </a:lnTo>
                <a:close/>
              </a:path>
            </a:pathLst>
          </a:custGeom>
          <a:blipFill>
            <a:blip r:embed="rId2"/>
            <a:stretch>
              <a:fillRect/>
            </a:stretch>
          </a:blipFill>
        </p:spPr>
        <p:txBody>
          <a:bodyPr/>
          <a:lstStyle/>
          <a:p>
            <a:endParaRPr lang="en-US"/>
          </a:p>
        </p:txBody>
      </p:sp>
      <p:sp>
        <p:nvSpPr>
          <p:cNvPr id="3" name="Freeform 3"/>
          <p:cNvSpPr/>
          <p:nvPr/>
        </p:nvSpPr>
        <p:spPr>
          <a:xfrm>
            <a:off x="5608726" y="1857163"/>
            <a:ext cx="7070549" cy="689378"/>
          </a:xfrm>
          <a:custGeom>
            <a:avLst/>
            <a:gdLst/>
            <a:ahLst/>
            <a:cxnLst/>
            <a:rect l="l" t="t" r="r" b="b"/>
            <a:pathLst>
              <a:path w="7070549" h="689378">
                <a:moveTo>
                  <a:pt x="0" y="0"/>
                </a:moveTo>
                <a:lnTo>
                  <a:pt x="7070548" y="0"/>
                </a:lnTo>
                <a:lnTo>
                  <a:pt x="7070548" y="689379"/>
                </a:lnTo>
                <a:lnTo>
                  <a:pt x="0" y="689379"/>
                </a:lnTo>
                <a:lnTo>
                  <a:pt x="0" y="0"/>
                </a:lnTo>
                <a:close/>
              </a:path>
            </a:pathLst>
          </a:custGeom>
          <a:blipFill>
            <a:blip r:embed="rId2"/>
            <a:stretch>
              <a:fillRect/>
            </a:stretch>
          </a:blipFill>
        </p:spPr>
        <p:txBody>
          <a:bodyPr/>
          <a:lstStyle/>
          <a:p>
            <a:endParaRPr lang="en-US"/>
          </a:p>
        </p:txBody>
      </p:sp>
      <p:grpSp>
        <p:nvGrpSpPr>
          <p:cNvPr id="4" name="Group 4"/>
          <p:cNvGrpSpPr/>
          <p:nvPr/>
        </p:nvGrpSpPr>
        <p:grpSpPr>
          <a:xfrm>
            <a:off x="900689" y="3504538"/>
            <a:ext cx="8765687" cy="6052663"/>
            <a:chOff x="0" y="0"/>
            <a:chExt cx="899858" cy="621348"/>
          </a:xfrm>
        </p:grpSpPr>
        <p:sp>
          <p:nvSpPr>
            <p:cNvPr id="5" name="Freeform 5"/>
            <p:cNvSpPr/>
            <p:nvPr/>
          </p:nvSpPr>
          <p:spPr>
            <a:xfrm>
              <a:off x="0" y="0"/>
              <a:ext cx="899858" cy="621348"/>
            </a:xfrm>
            <a:custGeom>
              <a:avLst/>
              <a:gdLst/>
              <a:ahLst/>
              <a:cxnLst/>
              <a:rect l="l" t="t" r="r" b="b"/>
              <a:pathLst>
                <a:path w="899858" h="621348">
                  <a:moveTo>
                    <a:pt x="114713" y="0"/>
                  </a:moveTo>
                  <a:lnTo>
                    <a:pt x="785145" y="0"/>
                  </a:lnTo>
                  <a:cubicBezTo>
                    <a:pt x="815569" y="0"/>
                    <a:pt x="844746" y="12086"/>
                    <a:pt x="866259" y="33599"/>
                  </a:cubicBezTo>
                  <a:cubicBezTo>
                    <a:pt x="887772" y="55112"/>
                    <a:pt x="899858" y="84289"/>
                    <a:pt x="899858" y="114713"/>
                  </a:cubicBezTo>
                  <a:lnTo>
                    <a:pt x="899858" y="506634"/>
                  </a:lnTo>
                  <a:cubicBezTo>
                    <a:pt x="899858" y="537058"/>
                    <a:pt x="887772" y="566236"/>
                    <a:pt x="866259" y="587749"/>
                  </a:cubicBezTo>
                  <a:cubicBezTo>
                    <a:pt x="844746" y="609262"/>
                    <a:pt x="815569" y="621348"/>
                    <a:pt x="785145" y="621348"/>
                  </a:cubicBezTo>
                  <a:lnTo>
                    <a:pt x="114713" y="621348"/>
                  </a:lnTo>
                  <a:cubicBezTo>
                    <a:pt x="84289" y="621348"/>
                    <a:pt x="55112" y="609262"/>
                    <a:pt x="33599" y="587749"/>
                  </a:cubicBezTo>
                  <a:cubicBezTo>
                    <a:pt x="12086" y="566236"/>
                    <a:pt x="0" y="537058"/>
                    <a:pt x="0" y="506634"/>
                  </a:cubicBezTo>
                  <a:lnTo>
                    <a:pt x="0" y="114713"/>
                  </a:lnTo>
                  <a:cubicBezTo>
                    <a:pt x="0" y="84289"/>
                    <a:pt x="12086" y="55112"/>
                    <a:pt x="33599" y="33599"/>
                  </a:cubicBezTo>
                  <a:cubicBezTo>
                    <a:pt x="55112" y="12086"/>
                    <a:pt x="84289" y="0"/>
                    <a:pt x="114713" y="0"/>
                  </a:cubicBezTo>
                  <a:close/>
                </a:path>
              </a:pathLst>
            </a:custGeom>
            <a:solidFill>
              <a:srgbClr val="FFBC00"/>
            </a:solidFill>
          </p:spPr>
          <p:txBody>
            <a:bodyPr/>
            <a:lstStyle/>
            <a:p>
              <a:endParaRPr lang="en-US"/>
            </a:p>
          </p:txBody>
        </p:sp>
        <p:sp>
          <p:nvSpPr>
            <p:cNvPr id="6" name="TextBox 6"/>
            <p:cNvSpPr txBox="1"/>
            <p:nvPr/>
          </p:nvSpPr>
          <p:spPr>
            <a:xfrm>
              <a:off x="0" y="-57150"/>
              <a:ext cx="899858" cy="678498"/>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2241548" y="2461480"/>
            <a:ext cx="5861051" cy="1145227"/>
            <a:chOff x="0" y="0"/>
            <a:chExt cx="1543651" cy="301623"/>
          </a:xfrm>
        </p:grpSpPr>
        <p:sp>
          <p:nvSpPr>
            <p:cNvPr id="8" name="Freeform 8"/>
            <p:cNvSpPr/>
            <p:nvPr/>
          </p:nvSpPr>
          <p:spPr>
            <a:xfrm>
              <a:off x="0" y="0"/>
              <a:ext cx="1543651" cy="301623"/>
            </a:xfrm>
            <a:custGeom>
              <a:avLst/>
              <a:gdLst/>
              <a:ahLst/>
              <a:cxnLst/>
              <a:rect l="l" t="t" r="r" b="b"/>
              <a:pathLst>
                <a:path w="1543651" h="301623">
                  <a:moveTo>
                    <a:pt x="0" y="0"/>
                  </a:moveTo>
                  <a:lnTo>
                    <a:pt x="1543651" y="0"/>
                  </a:lnTo>
                  <a:lnTo>
                    <a:pt x="1543651" y="301623"/>
                  </a:lnTo>
                  <a:lnTo>
                    <a:pt x="0" y="301623"/>
                  </a:lnTo>
                  <a:close/>
                </a:path>
              </a:pathLst>
            </a:custGeom>
            <a:solidFill>
              <a:srgbClr val="003D60"/>
            </a:solidFill>
          </p:spPr>
          <p:txBody>
            <a:bodyPr/>
            <a:lstStyle/>
            <a:p>
              <a:endParaRPr lang="en-US"/>
            </a:p>
          </p:txBody>
        </p:sp>
        <p:sp>
          <p:nvSpPr>
            <p:cNvPr id="9" name="TextBox 9"/>
            <p:cNvSpPr txBox="1"/>
            <p:nvPr/>
          </p:nvSpPr>
          <p:spPr>
            <a:xfrm>
              <a:off x="0" y="-57150"/>
              <a:ext cx="1543651" cy="358773"/>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3891048" y="436245"/>
            <a:ext cx="10505903" cy="1573325"/>
            <a:chOff x="0" y="0"/>
            <a:chExt cx="2766987" cy="414374"/>
          </a:xfrm>
        </p:grpSpPr>
        <p:sp>
          <p:nvSpPr>
            <p:cNvPr id="11" name="Freeform 11"/>
            <p:cNvSpPr/>
            <p:nvPr/>
          </p:nvSpPr>
          <p:spPr>
            <a:xfrm>
              <a:off x="0" y="0"/>
              <a:ext cx="2766987" cy="414374"/>
            </a:xfrm>
            <a:custGeom>
              <a:avLst/>
              <a:gdLst/>
              <a:ahLst/>
              <a:cxnLst/>
              <a:rect l="l" t="t" r="r" b="b"/>
              <a:pathLst>
                <a:path w="2766987" h="414374">
                  <a:moveTo>
                    <a:pt x="67059" y="0"/>
                  </a:moveTo>
                  <a:lnTo>
                    <a:pt x="2699928" y="0"/>
                  </a:lnTo>
                  <a:cubicBezTo>
                    <a:pt x="2736964" y="0"/>
                    <a:pt x="2766987" y="30023"/>
                    <a:pt x="2766987" y="67059"/>
                  </a:cubicBezTo>
                  <a:lnTo>
                    <a:pt x="2766987" y="347315"/>
                  </a:lnTo>
                  <a:cubicBezTo>
                    <a:pt x="2766987" y="384350"/>
                    <a:pt x="2736964" y="414374"/>
                    <a:pt x="2699928" y="414374"/>
                  </a:cubicBezTo>
                  <a:lnTo>
                    <a:pt x="67059" y="414374"/>
                  </a:lnTo>
                  <a:cubicBezTo>
                    <a:pt x="30023" y="414374"/>
                    <a:pt x="0" y="384350"/>
                    <a:pt x="0" y="347315"/>
                  </a:cubicBezTo>
                  <a:lnTo>
                    <a:pt x="0" y="67059"/>
                  </a:lnTo>
                  <a:cubicBezTo>
                    <a:pt x="0" y="30023"/>
                    <a:pt x="30023" y="0"/>
                    <a:pt x="67059" y="0"/>
                  </a:cubicBezTo>
                  <a:close/>
                </a:path>
              </a:pathLst>
            </a:custGeom>
            <a:solidFill>
              <a:srgbClr val="FFBC00"/>
            </a:solidFill>
          </p:spPr>
          <p:txBody>
            <a:bodyPr/>
            <a:lstStyle/>
            <a:p>
              <a:endParaRPr lang="en-US"/>
            </a:p>
          </p:txBody>
        </p:sp>
        <p:sp>
          <p:nvSpPr>
            <p:cNvPr id="12" name="TextBox 12"/>
            <p:cNvSpPr txBox="1"/>
            <p:nvPr/>
          </p:nvSpPr>
          <p:spPr>
            <a:xfrm>
              <a:off x="0" y="-57150"/>
              <a:ext cx="2766987" cy="471524"/>
            </a:xfrm>
            <a:prstGeom prst="rect">
              <a:avLst/>
            </a:prstGeom>
          </p:spPr>
          <p:txBody>
            <a:bodyPr lIns="50800" tIns="50800" rIns="50800" bIns="50800" rtlCol="0" anchor="ctr"/>
            <a:lstStyle/>
            <a:p>
              <a:pPr algn="ctr">
                <a:lnSpc>
                  <a:spcPts val="2659"/>
                </a:lnSpc>
              </a:pPr>
              <a:endParaRPr/>
            </a:p>
          </p:txBody>
        </p:sp>
      </p:grpSp>
      <p:sp>
        <p:nvSpPr>
          <p:cNvPr id="13" name="Freeform 13"/>
          <p:cNvSpPr/>
          <p:nvPr/>
        </p:nvSpPr>
        <p:spPr>
          <a:xfrm>
            <a:off x="-1254131" y="-690757"/>
            <a:ext cx="3840627" cy="5012238"/>
          </a:xfrm>
          <a:custGeom>
            <a:avLst/>
            <a:gdLst/>
            <a:ahLst/>
            <a:cxnLst/>
            <a:rect l="l" t="t" r="r" b="b"/>
            <a:pathLst>
              <a:path w="3840627" h="5012238">
                <a:moveTo>
                  <a:pt x="0" y="0"/>
                </a:moveTo>
                <a:lnTo>
                  <a:pt x="3840627" y="0"/>
                </a:lnTo>
                <a:lnTo>
                  <a:pt x="3840627" y="5012238"/>
                </a:lnTo>
                <a:lnTo>
                  <a:pt x="0" y="50122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4" name="Freeform 14"/>
          <p:cNvSpPr/>
          <p:nvPr/>
        </p:nvSpPr>
        <p:spPr>
          <a:xfrm flipH="1">
            <a:off x="15701504" y="-690757"/>
            <a:ext cx="3840627" cy="5012238"/>
          </a:xfrm>
          <a:custGeom>
            <a:avLst/>
            <a:gdLst/>
            <a:ahLst/>
            <a:cxnLst/>
            <a:rect l="l" t="t" r="r" b="b"/>
            <a:pathLst>
              <a:path w="3840627" h="5012238">
                <a:moveTo>
                  <a:pt x="3840627" y="0"/>
                </a:moveTo>
                <a:lnTo>
                  <a:pt x="0" y="0"/>
                </a:lnTo>
                <a:lnTo>
                  <a:pt x="0" y="5012238"/>
                </a:lnTo>
                <a:lnTo>
                  <a:pt x="3840627" y="5012238"/>
                </a:lnTo>
                <a:lnTo>
                  <a:pt x="3840627"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5" name="Freeform 15"/>
          <p:cNvSpPr/>
          <p:nvPr/>
        </p:nvSpPr>
        <p:spPr>
          <a:xfrm>
            <a:off x="9905060" y="3034093"/>
            <a:ext cx="3954507" cy="2639633"/>
          </a:xfrm>
          <a:custGeom>
            <a:avLst/>
            <a:gdLst/>
            <a:ahLst/>
            <a:cxnLst/>
            <a:rect l="l" t="t" r="r" b="b"/>
            <a:pathLst>
              <a:path w="3954507" h="2639633">
                <a:moveTo>
                  <a:pt x="0" y="0"/>
                </a:moveTo>
                <a:lnTo>
                  <a:pt x="3954506" y="0"/>
                </a:lnTo>
                <a:lnTo>
                  <a:pt x="3954506" y="2639633"/>
                </a:lnTo>
                <a:lnTo>
                  <a:pt x="0" y="2639633"/>
                </a:lnTo>
                <a:lnTo>
                  <a:pt x="0" y="0"/>
                </a:lnTo>
                <a:close/>
              </a:path>
            </a:pathLst>
          </a:custGeom>
          <a:blipFill>
            <a:blip r:embed="rId5"/>
            <a:stretch>
              <a:fillRect/>
            </a:stretch>
          </a:blipFill>
        </p:spPr>
        <p:txBody>
          <a:bodyPr/>
          <a:lstStyle/>
          <a:p>
            <a:endParaRPr lang="en-US"/>
          </a:p>
        </p:txBody>
      </p:sp>
      <p:sp>
        <p:nvSpPr>
          <p:cNvPr id="16" name="Freeform 16"/>
          <p:cNvSpPr/>
          <p:nvPr/>
        </p:nvSpPr>
        <p:spPr>
          <a:xfrm>
            <a:off x="11552985" y="6138780"/>
            <a:ext cx="4860737" cy="3238466"/>
          </a:xfrm>
          <a:custGeom>
            <a:avLst/>
            <a:gdLst/>
            <a:ahLst/>
            <a:cxnLst/>
            <a:rect l="l" t="t" r="r" b="b"/>
            <a:pathLst>
              <a:path w="4860737" h="3238466">
                <a:moveTo>
                  <a:pt x="0" y="0"/>
                </a:moveTo>
                <a:lnTo>
                  <a:pt x="4860736" y="0"/>
                </a:lnTo>
                <a:lnTo>
                  <a:pt x="4860736" y="3238465"/>
                </a:lnTo>
                <a:lnTo>
                  <a:pt x="0" y="3238465"/>
                </a:lnTo>
                <a:lnTo>
                  <a:pt x="0" y="0"/>
                </a:lnTo>
                <a:close/>
              </a:path>
            </a:pathLst>
          </a:custGeom>
          <a:blipFill>
            <a:blip r:embed="rId6"/>
            <a:stretch>
              <a:fillRect/>
            </a:stretch>
          </a:blipFill>
        </p:spPr>
        <p:txBody>
          <a:bodyPr/>
          <a:lstStyle/>
          <a:p>
            <a:endParaRPr lang="en-US"/>
          </a:p>
        </p:txBody>
      </p:sp>
      <p:sp>
        <p:nvSpPr>
          <p:cNvPr id="17" name="Freeform 17"/>
          <p:cNvSpPr/>
          <p:nvPr/>
        </p:nvSpPr>
        <p:spPr>
          <a:xfrm>
            <a:off x="14220859" y="2201852"/>
            <a:ext cx="3238311" cy="3471874"/>
          </a:xfrm>
          <a:custGeom>
            <a:avLst/>
            <a:gdLst/>
            <a:ahLst/>
            <a:cxnLst/>
            <a:rect l="l" t="t" r="r" b="b"/>
            <a:pathLst>
              <a:path w="3238311" h="3471874">
                <a:moveTo>
                  <a:pt x="0" y="0"/>
                </a:moveTo>
                <a:lnTo>
                  <a:pt x="3238312" y="0"/>
                </a:lnTo>
                <a:lnTo>
                  <a:pt x="3238312" y="3471874"/>
                </a:lnTo>
                <a:lnTo>
                  <a:pt x="0" y="347187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8" name="TextBox 18"/>
          <p:cNvSpPr txBox="1"/>
          <p:nvPr/>
        </p:nvSpPr>
        <p:spPr>
          <a:xfrm>
            <a:off x="4572000" y="546412"/>
            <a:ext cx="8563419" cy="1251585"/>
          </a:xfrm>
          <a:prstGeom prst="rect">
            <a:avLst/>
          </a:prstGeom>
        </p:spPr>
        <p:txBody>
          <a:bodyPr lIns="0" tIns="0" rIns="0" bIns="0" rtlCol="0" anchor="t">
            <a:spAutoFit/>
          </a:bodyPr>
          <a:lstStyle/>
          <a:p>
            <a:pPr algn="ctr">
              <a:lnSpc>
                <a:spcPts val="5040"/>
              </a:lnSpc>
            </a:pPr>
            <a:r>
              <a:rPr lang="en-US" sz="3600" dirty="0">
                <a:solidFill>
                  <a:srgbClr val="000000"/>
                </a:solidFill>
                <a:latin typeface="League Spartan Bold"/>
              </a:rPr>
              <a:t>LOOKING FOR AN OPPORTUNITY TO IMPACT LIVES? </a:t>
            </a:r>
          </a:p>
        </p:txBody>
      </p:sp>
      <p:sp>
        <p:nvSpPr>
          <p:cNvPr id="19" name="TextBox 19"/>
          <p:cNvSpPr txBox="1"/>
          <p:nvPr/>
        </p:nvSpPr>
        <p:spPr>
          <a:xfrm>
            <a:off x="2416715" y="2697921"/>
            <a:ext cx="5461977" cy="625476"/>
          </a:xfrm>
          <a:prstGeom prst="rect">
            <a:avLst/>
          </a:prstGeom>
        </p:spPr>
        <p:txBody>
          <a:bodyPr lIns="0" tIns="0" rIns="0" bIns="0" rtlCol="0" anchor="t">
            <a:spAutoFit/>
          </a:bodyPr>
          <a:lstStyle/>
          <a:p>
            <a:pPr algn="ctr">
              <a:lnSpc>
                <a:spcPts val="4899"/>
              </a:lnSpc>
              <a:spcBef>
                <a:spcPct val="0"/>
              </a:spcBef>
            </a:pPr>
            <a:r>
              <a:rPr lang="en-US" sz="3499" dirty="0">
                <a:solidFill>
                  <a:srgbClr val="FFFFFF"/>
                </a:solidFill>
                <a:latin typeface="Poppins Bold"/>
              </a:rPr>
              <a:t> VOLUNTEER ADVOCATE </a:t>
            </a:r>
          </a:p>
        </p:txBody>
      </p:sp>
      <p:sp>
        <p:nvSpPr>
          <p:cNvPr id="20" name="TextBox 20"/>
          <p:cNvSpPr txBox="1"/>
          <p:nvPr/>
        </p:nvSpPr>
        <p:spPr>
          <a:xfrm>
            <a:off x="1327016" y="3968656"/>
            <a:ext cx="7913032" cy="4976747"/>
          </a:xfrm>
          <a:prstGeom prst="rect">
            <a:avLst/>
          </a:prstGeom>
        </p:spPr>
        <p:txBody>
          <a:bodyPr lIns="0" tIns="0" rIns="0" bIns="0" rtlCol="0" anchor="t">
            <a:spAutoFit/>
          </a:bodyPr>
          <a:lstStyle/>
          <a:p>
            <a:pPr algn="ctr">
              <a:lnSpc>
                <a:spcPts val="3917"/>
              </a:lnSpc>
              <a:spcBef>
                <a:spcPct val="0"/>
              </a:spcBef>
            </a:pPr>
            <a:r>
              <a:rPr lang="en-US" sz="2797" dirty="0">
                <a:solidFill>
                  <a:srgbClr val="000000"/>
                </a:solidFill>
                <a:latin typeface="Poppins"/>
              </a:rPr>
              <a:t>Volunteer advocates visit with clients in their home to offer companionship and friendship, as well as to advocate on the client’s behalf. Advocates must be at least 21 years old or enrolled in an education program. Typical visits are approximately one (1) hour and occur twice a month. Hours are flexible and can include evenings and/or weekends. Volunteers must be able to dedicate at least 2-4 hours per month.</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057400" y="326801"/>
            <a:ext cx="11201400" cy="1550270"/>
            <a:chOff x="0" y="0"/>
            <a:chExt cx="2950163" cy="408301"/>
          </a:xfrm>
        </p:grpSpPr>
        <p:sp>
          <p:nvSpPr>
            <p:cNvPr id="3" name="Freeform 3"/>
            <p:cNvSpPr/>
            <p:nvPr/>
          </p:nvSpPr>
          <p:spPr>
            <a:xfrm>
              <a:off x="0" y="0"/>
              <a:ext cx="2950163" cy="408301"/>
            </a:xfrm>
            <a:custGeom>
              <a:avLst/>
              <a:gdLst/>
              <a:ahLst/>
              <a:cxnLst/>
              <a:rect l="l" t="t" r="r" b="b"/>
              <a:pathLst>
                <a:path w="2950163" h="408301">
                  <a:moveTo>
                    <a:pt x="63586" y="0"/>
                  </a:moveTo>
                  <a:lnTo>
                    <a:pt x="2886577" y="0"/>
                  </a:lnTo>
                  <a:cubicBezTo>
                    <a:pt x="2903441" y="0"/>
                    <a:pt x="2919614" y="6699"/>
                    <a:pt x="2931539" y="18624"/>
                  </a:cubicBezTo>
                  <a:cubicBezTo>
                    <a:pt x="2943464" y="30549"/>
                    <a:pt x="2950163" y="46722"/>
                    <a:pt x="2950163" y="63586"/>
                  </a:cubicBezTo>
                  <a:lnTo>
                    <a:pt x="2950163" y="344715"/>
                  </a:lnTo>
                  <a:cubicBezTo>
                    <a:pt x="2950163" y="361579"/>
                    <a:pt x="2943464" y="377753"/>
                    <a:pt x="2931539" y="389677"/>
                  </a:cubicBezTo>
                  <a:cubicBezTo>
                    <a:pt x="2919614" y="401602"/>
                    <a:pt x="2903441" y="408301"/>
                    <a:pt x="2886577" y="408301"/>
                  </a:cubicBezTo>
                  <a:lnTo>
                    <a:pt x="63586" y="408301"/>
                  </a:lnTo>
                  <a:cubicBezTo>
                    <a:pt x="46722" y="408301"/>
                    <a:pt x="30549" y="401602"/>
                    <a:pt x="18624" y="389677"/>
                  </a:cubicBezTo>
                  <a:cubicBezTo>
                    <a:pt x="6699" y="377753"/>
                    <a:pt x="0" y="361579"/>
                    <a:pt x="0" y="344715"/>
                  </a:cubicBezTo>
                  <a:lnTo>
                    <a:pt x="0" y="63586"/>
                  </a:lnTo>
                  <a:cubicBezTo>
                    <a:pt x="0" y="46722"/>
                    <a:pt x="6699" y="30549"/>
                    <a:pt x="18624" y="18624"/>
                  </a:cubicBezTo>
                  <a:cubicBezTo>
                    <a:pt x="30549" y="6699"/>
                    <a:pt x="46722" y="0"/>
                    <a:pt x="63586" y="0"/>
                  </a:cubicBezTo>
                  <a:close/>
                </a:path>
              </a:pathLst>
            </a:custGeom>
            <a:solidFill>
              <a:srgbClr val="FFBC00"/>
            </a:solidFill>
          </p:spPr>
          <p:txBody>
            <a:bodyPr/>
            <a:lstStyle/>
            <a:p>
              <a:endParaRPr lang="en-US"/>
            </a:p>
          </p:txBody>
        </p:sp>
        <p:sp>
          <p:nvSpPr>
            <p:cNvPr id="4" name="TextBox 4"/>
            <p:cNvSpPr txBox="1"/>
            <p:nvPr/>
          </p:nvSpPr>
          <p:spPr>
            <a:xfrm>
              <a:off x="0" y="-57150"/>
              <a:ext cx="2950163" cy="465451"/>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499604" y="9833549"/>
            <a:ext cx="19491312" cy="944884"/>
            <a:chOff x="0" y="0"/>
            <a:chExt cx="5133514" cy="248858"/>
          </a:xfrm>
        </p:grpSpPr>
        <p:sp>
          <p:nvSpPr>
            <p:cNvPr id="6" name="Freeform 6"/>
            <p:cNvSpPr/>
            <p:nvPr/>
          </p:nvSpPr>
          <p:spPr>
            <a:xfrm>
              <a:off x="0" y="0"/>
              <a:ext cx="5133514" cy="248858"/>
            </a:xfrm>
            <a:custGeom>
              <a:avLst/>
              <a:gdLst/>
              <a:ahLst/>
              <a:cxnLst/>
              <a:rect l="l" t="t" r="r" b="b"/>
              <a:pathLst>
                <a:path w="5133514" h="248858">
                  <a:moveTo>
                    <a:pt x="0" y="0"/>
                  </a:moveTo>
                  <a:lnTo>
                    <a:pt x="5133514" y="0"/>
                  </a:lnTo>
                  <a:lnTo>
                    <a:pt x="5133514" y="248858"/>
                  </a:lnTo>
                  <a:lnTo>
                    <a:pt x="0" y="248858"/>
                  </a:lnTo>
                  <a:close/>
                </a:path>
              </a:pathLst>
            </a:custGeom>
            <a:solidFill>
              <a:srgbClr val="FFBC00"/>
            </a:solidFill>
          </p:spPr>
          <p:txBody>
            <a:bodyPr/>
            <a:lstStyle/>
            <a:p>
              <a:endParaRPr lang="en-US"/>
            </a:p>
          </p:txBody>
        </p:sp>
        <p:sp>
          <p:nvSpPr>
            <p:cNvPr id="7" name="TextBox 7"/>
            <p:cNvSpPr txBox="1"/>
            <p:nvPr/>
          </p:nvSpPr>
          <p:spPr>
            <a:xfrm>
              <a:off x="0" y="-57150"/>
              <a:ext cx="5133514" cy="306008"/>
            </a:xfrm>
            <a:prstGeom prst="rect">
              <a:avLst/>
            </a:prstGeom>
          </p:spPr>
          <p:txBody>
            <a:bodyPr lIns="50800" tIns="50800" rIns="50800" bIns="50800" rtlCol="0" anchor="ctr"/>
            <a:lstStyle/>
            <a:p>
              <a:pPr algn="ctr">
                <a:lnSpc>
                  <a:spcPts val="2659"/>
                </a:lnSpc>
              </a:pPr>
              <a:endParaRPr/>
            </a:p>
          </p:txBody>
        </p:sp>
      </p:grpSp>
      <p:grpSp>
        <p:nvGrpSpPr>
          <p:cNvPr id="8" name="Group 8"/>
          <p:cNvGrpSpPr>
            <a:grpSpLocks noChangeAspect="1"/>
          </p:cNvGrpSpPr>
          <p:nvPr/>
        </p:nvGrpSpPr>
        <p:grpSpPr>
          <a:xfrm>
            <a:off x="9692581" y="-44309"/>
            <a:ext cx="9919075" cy="11832977"/>
            <a:chOff x="0" y="0"/>
            <a:chExt cx="6213107" cy="7411936"/>
          </a:xfrm>
        </p:grpSpPr>
        <p:sp>
          <p:nvSpPr>
            <p:cNvPr id="9" name="Freeform 9"/>
            <p:cNvSpPr/>
            <p:nvPr/>
          </p:nvSpPr>
          <p:spPr>
            <a:xfrm>
              <a:off x="-55753" y="0"/>
              <a:ext cx="6268847" cy="7411847"/>
            </a:xfrm>
            <a:custGeom>
              <a:avLst/>
              <a:gdLst/>
              <a:ahLst/>
              <a:cxnLst/>
              <a:rect l="l" t="t" r="r" b="b"/>
              <a:pathLst>
                <a:path w="6268847" h="7411847">
                  <a:moveTo>
                    <a:pt x="2342388" y="0"/>
                  </a:moveTo>
                  <a:cubicBezTo>
                    <a:pt x="2237613" y="21717"/>
                    <a:pt x="2144268" y="84328"/>
                    <a:pt x="2084578" y="175895"/>
                  </a:cubicBezTo>
                  <a:lnTo>
                    <a:pt x="121793" y="3185033"/>
                  </a:lnTo>
                  <a:cubicBezTo>
                    <a:pt x="0" y="3371723"/>
                    <a:pt x="51308" y="3621659"/>
                    <a:pt x="236855" y="3745230"/>
                  </a:cubicBezTo>
                  <a:lnTo>
                    <a:pt x="5637149" y="7343013"/>
                  </a:lnTo>
                  <a:cubicBezTo>
                    <a:pt x="5708142" y="7390257"/>
                    <a:pt x="5785485" y="7411847"/>
                    <a:pt x="5860796" y="7411847"/>
                  </a:cubicBezTo>
                  <a:lnTo>
                    <a:pt x="5861812" y="7411847"/>
                  </a:lnTo>
                  <a:cubicBezTo>
                    <a:pt x="6072886" y="7411593"/>
                    <a:pt x="6268847" y="7243699"/>
                    <a:pt x="6268847" y="7004812"/>
                  </a:cubicBezTo>
                  <a:lnTo>
                    <a:pt x="6268847" y="397891"/>
                  </a:lnTo>
                  <a:cubicBezTo>
                    <a:pt x="6268847" y="201803"/>
                    <a:pt x="6130036" y="38227"/>
                    <a:pt x="5945378" y="0"/>
                  </a:cubicBezTo>
                  <a:close/>
                </a:path>
              </a:pathLst>
            </a:custGeom>
            <a:solidFill>
              <a:srgbClr val="FFBC00"/>
            </a:solidFill>
            <a:ln w="12700">
              <a:solidFill>
                <a:srgbClr val="000000"/>
              </a:solidFill>
            </a:ln>
          </p:spPr>
          <p:txBody>
            <a:bodyPr/>
            <a:lstStyle/>
            <a:p>
              <a:endParaRPr lang="en-US"/>
            </a:p>
          </p:txBody>
        </p:sp>
      </p:grpSp>
      <p:sp>
        <p:nvSpPr>
          <p:cNvPr id="10" name="Freeform 10"/>
          <p:cNvSpPr/>
          <p:nvPr/>
        </p:nvSpPr>
        <p:spPr>
          <a:xfrm rot="-4357799">
            <a:off x="9498029" y="2033600"/>
            <a:ext cx="7216534" cy="342785"/>
          </a:xfrm>
          <a:custGeom>
            <a:avLst/>
            <a:gdLst/>
            <a:ahLst/>
            <a:cxnLst/>
            <a:rect l="l" t="t" r="r" b="b"/>
            <a:pathLst>
              <a:path w="7216534" h="342785">
                <a:moveTo>
                  <a:pt x="0" y="0"/>
                </a:moveTo>
                <a:lnTo>
                  <a:pt x="7216534" y="0"/>
                </a:lnTo>
                <a:lnTo>
                  <a:pt x="7216534" y="342785"/>
                </a:lnTo>
                <a:lnTo>
                  <a:pt x="0" y="342785"/>
                </a:lnTo>
                <a:lnTo>
                  <a:pt x="0" y="0"/>
                </a:lnTo>
                <a:close/>
              </a:path>
            </a:pathLst>
          </a:custGeom>
          <a:blipFill>
            <a:blip r:embed="rId2">
              <a:alphaModFix amt="55000"/>
            </a:blip>
            <a:stretch>
              <a:fillRect/>
            </a:stretch>
          </a:blipFill>
        </p:spPr>
        <p:txBody>
          <a:bodyPr/>
          <a:lstStyle/>
          <a:p>
            <a:endParaRPr lang="en-US"/>
          </a:p>
        </p:txBody>
      </p:sp>
      <p:sp>
        <p:nvSpPr>
          <p:cNvPr id="11" name="Freeform 11"/>
          <p:cNvSpPr/>
          <p:nvPr/>
        </p:nvSpPr>
        <p:spPr>
          <a:xfrm>
            <a:off x="1604379" y="2561166"/>
            <a:ext cx="7302378" cy="6697134"/>
          </a:xfrm>
          <a:custGeom>
            <a:avLst/>
            <a:gdLst/>
            <a:ahLst/>
            <a:cxnLst/>
            <a:rect l="l" t="t" r="r" b="b"/>
            <a:pathLst>
              <a:path w="7302378" h="6697134">
                <a:moveTo>
                  <a:pt x="0" y="0"/>
                </a:moveTo>
                <a:lnTo>
                  <a:pt x="7302378" y="0"/>
                </a:lnTo>
                <a:lnTo>
                  <a:pt x="7302378" y="6697134"/>
                </a:lnTo>
                <a:lnTo>
                  <a:pt x="0" y="6697134"/>
                </a:lnTo>
                <a:lnTo>
                  <a:pt x="0" y="0"/>
                </a:lnTo>
                <a:close/>
              </a:path>
            </a:pathLst>
          </a:custGeom>
          <a:blipFill>
            <a:blip r:embed="rId3">
              <a:alphaModFix amt="73000"/>
            </a:blip>
            <a:stretch>
              <a:fillRect l="-19978" t="-6238" r="-16292"/>
            </a:stretch>
          </a:blipFill>
        </p:spPr>
        <p:txBody>
          <a:bodyPr/>
          <a:lstStyle/>
          <a:p>
            <a:endParaRPr lang="en-US"/>
          </a:p>
        </p:txBody>
      </p:sp>
      <p:sp>
        <p:nvSpPr>
          <p:cNvPr id="12" name="Freeform 12"/>
          <p:cNvSpPr/>
          <p:nvPr/>
        </p:nvSpPr>
        <p:spPr>
          <a:xfrm>
            <a:off x="9246052" y="147592"/>
            <a:ext cx="5617474" cy="4114800"/>
          </a:xfrm>
          <a:custGeom>
            <a:avLst/>
            <a:gdLst/>
            <a:ahLst/>
            <a:cxnLst/>
            <a:rect l="l" t="t" r="r" b="b"/>
            <a:pathLst>
              <a:path w="5617474" h="4114800">
                <a:moveTo>
                  <a:pt x="0" y="0"/>
                </a:moveTo>
                <a:lnTo>
                  <a:pt x="5617475" y="0"/>
                </a:lnTo>
                <a:lnTo>
                  <a:pt x="561747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a:off x="10707163" y="5257588"/>
            <a:ext cx="4156364" cy="4114800"/>
          </a:xfrm>
          <a:custGeom>
            <a:avLst/>
            <a:gdLst/>
            <a:ahLst/>
            <a:cxnLst/>
            <a:rect l="l" t="t" r="r" b="b"/>
            <a:pathLst>
              <a:path w="4156364" h="4114800">
                <a:moveTo>
                  <a:pt x="0" y="0"/>
                </a:moveTo>
                <a:lnTo>
                  <a:pt x="4156364" y="0"/>
                </a:lnTo>
                <a:lnTo>
                  <a:pt x="4156364"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4" name="TextBox 14"/>
          <p:cNvSpPr txBox="1"/>
          <p:nvPr/>
        </p:nvSpPr>
        <p:spPr>
          <a:xfrm>
            <a:off x="1028700" y="828675"/>
            <a:ext cx="6771513" cy="695325"/>
          </a:xfrm>
          <a:prstGeom prst="rect">
            <a:avLst/>
          </a:prstGeom>
        </p:spPr>
        <p:txBody>
          <a:bodyPr lIns="0" tIns="0" rIns="0" bIns="0" rtlCol="0" anchor="t">
            <a:spAutoFit/>
          </a:bodyPr>
          <a:lstStyle/>
          <a:p>
            <a:pPr>
              <a:lnSpc>
                <a:spcPts val="5400"/>
              </a:lnSpc>
            </a:pPr>
            <a:r>
              <a:rPr lang="en-US" sz="4500">
                <a:solidFill>
                  <a:srgbClr val="000000"/>
                </a:solidFill>
                <a:latin typeface="League Spartan Bold"/>
              </a:rPr>
              <a:t>QUESTIONS?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801313">
            <a:off x="7944412" y="2305957"/>
            <a:ext cx="1603602" cy="9552208"/>
            <a:chOff x="0" y="0"/>
            <a:chExt cx="422348" cy="2515808"/>
          </a:xfrm>
        </p:grpSpPr>
        <p:sp>
          <p:nvSpPr>
            <p:cNvPr id="3" name="Freeform 3"/>
            <p:cNvSpPr/>
            <p:nvPr/>
          </p:nvSpPr>
          <p:spPr>
            <a:xfrm>
              <a:off x="0" y="0"/>
              <a:ext cx="422348" cy="2515808"/>
            </a:xfrm>
            <a:custGeom>
              <a:avLst/>
              <a:gdLst/>
              <a:ahLst/>
              <a:cxnLst/>
              <a:rect l="l" t="t" r="r" b="b"/>
              <a:pathLst>
                <a:path w="422348" h="2515808">
                  <a:moveTo>
                    <a:pt x="0" y="0"/>
                  </a:moveTo>
                  <a:lnTo>
                    <a:pt x="422348" y="0"/>
                  </a:lnTo>
                  <a:lnTo>
                    <a:pt x="422348" y="2515808"/>
                  </a:lnTo>
                  <a:lnTo>
                    <a:pt x="0" y="2515808"/>
                  </a:lnTo>
                  <a:close/>
                </a:path>
              </a:pathLst>
            </a:custGeom>
            <a:solidFill>
              <a:srgbClr val="FFBC00"/>
            </a:solidFill>
          </p:spPr>
          <p:txBody>
            <a:bodyPr/>
            <a:lstStyle/>
            <a:p>
              <a:endParaRPr lang="en-US"/>
            </a:p>
          </p:txBody>
        </p:sp>
        <p:sp>
          <p:nvSpPr>
            <p:cNvPr id="4" name="TextBox 4"/>
            <p:cNvSpPr txBox="1"/>
            <p:nvPr/>
          </p:nvSpPr>
          <p:spPr>
            <a:xfrm>
              <a:off x="0" y="-57150"/>
              <a:ext cx="422348" cy="2572958"/>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1801313">
            <a:off x="17293479" y="-4169084"/>
            <a:ext cx="1603602" cy="9552208"/>
            <a:chOff x="0" y="0"/>
            <a:chExt cx="422348" cy="2515808"/>
          </a:xfrm>
        </p:grpSpPr>
        <p:sp>
          <p:nvSpPr>
            <p:cNvPr id="6" name="Freeform 6"/>
            <p:cNvSpPr/>
            <p:nvPr/>
          </p:nvSpPr>
          <p:spPr>
            <a:xfrm>
              <a:off x="0" y="0"/>
              <a:ext cx="422348" cy="2515808"/>
            </a:xfrm>
            <a:custGeom>
              <a:avLst/>
              <a:gdLst/>
              <a:ahLst/>
              <a:cxnLst/>
              <a:rect l="l" t="t" r="r" b="b"/>
              <a:pathLst>
                <a:path w="422348" h="2515808">
                  <a:moveTo>
                    <a:pt x="0" y="0"/>
                  </a:moveTo>
                  <a:lnTo>
                    <a:pt x="422348" y="0"/>
                  </a:lnTo>
                  <a:lnTo>
                    <a:pt x="422348" y="2515808"/>
                  </a:lnTo>
                  <a:lnTo>
                    <a:pt x="0" y="2515808"/>
                  </a:lnTo>
                  <a:close/>
                </a:path>
              </a:pathLst>
            </a:custGeom>
            <a:solidFill>
              <a:srgbClr val="FFBC00"/>
            </a:solidFill>
          </p:spPr>
          <p:txBody>
            <a:bodyPr/>
            <a:lstStyle/>
            <a:p>
              <a:endParaRPr lang="en-US"/>
            </a:p>
          </p:txBody>
        </p:sp>
        <p:sp>
          <p:nvSpPr>
            <p:cNvPr id="7" name="TextBox 7"/>
            <p:cNvSpPr txBox="1"/>
            <p:nvPr/>
          </p:nvSpPr>
          <p:spPr>
            <a:xfrm>
              <a:off x="0" y="-57150"/>
              <a:ext cx="422348" cy="2572958"/>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1323218">
            <a:off x="11142" y="-2499941"/>
            <a:ext cx="9329309" cy="13900928"/>
            <a:chOff x="0" y="0"/>
            <a:chExt cx="640025" cy="953655"/>
          </a:xfrm>
        </p:grpSpPr>
        <p:sp>
          <p:nvSpPr>
            <p:cNvPr id="9" name="Freeform 9"/>
            <p:cNvSpPr/>
            <p:nvPr/>
          </p:nvSpPr>
          <p:spPr>
            <a:xfrm>
              <a:off x="0" y="0"/>
              <a:ext cx="640025" cy="953655"/>
            </a:xfrm>
            <a:custGeom>
              <a:avLst/>
              <a:gdLst/>
              <a:ahLst/>
              <a:cxnLst/>
              <a:rect l="l" t="t" r="r" b="b"/>
              <a:pathLst>
                <a:path w="640025" h="953655">
                  <a:moveTo>
                    <a:pt x="203200" y="0"/>
                  </a:moveTo>
                  <a:lnTo>
                    <a:pt x="640025" y="0"/>
                  </a:lnTo>
                  <a:lnTo>
                    <a:pt x="436825" y="953655"/>
                  </a:lnTo>
                  <a:lnTo>
                    <a:pt x="0" y="953655"/>
                  </a:lnTo>
                  <a:lnTo>
                    <a:pt x="203200" y="0"/>
                  </a:lnTo>
                  <a:close/>
                </a:path>
              </a:pathLst>
            </a:custGeom>
            <a:solidFill>
              <a:srgbClr val="003D60"/>
            </a:solidFill>
          </p:spPr>
          <p:txBody>
            <a:bodyPr/>
            <a:lstStyle/>
            <a:p>
              <a:endParaRPr lang="en-US"/>
            </a:p>
          </p:txBody>
        </p:sp>
        <p:sp>
          <p:nvSpPr>
            <p:cNvPr id="10" name="TextBox 10"/>
            <p:cNvSpPr txBox="1"/>
            <p:nvPr/>
          </p:nvSpPr>
          <p:spPr>
            <a:xfrm>
              <a:off x="101600" y="-57150"/>
              <a:ext cx="436825" cy="1010805"/>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rot="-7234808">
            <a:off x="-545671" y="4853273"/>
            <a:ext cx="16230600" cy="770953"/>
          </a:xfrm>
          <a:custGeom>
            <a:avLst/>
            <a:gdLst/>
            <a:ahLst/>
            <a:cxnLst/>
            <a:rect l="l" t="t" r="r" b="b"/>
            <a:pathLst>
              <a:path w="16230600" h="770953">
                <a:moveTo>
                  <a:pt x="0" y="0"/>
                </a:moveTo>
                <a:lnTo>
                  <a:pt x="16230600" y="0"/>
                </a:lnTo>
                <a:lnTo>
                  <a:pt x="16230600" y="770954"/>
                </a:lnTo>
                <a:lnTo>
                  <a:pt x="0" y="770954"/>
                </a:lnTo>
                <a:lnTo>
                  <a:pt x="0" y="0"/>
                </a:lnTo>
                <a:close/>
              </a:path>
            </a:pathLst>
          </a:custGeom>
          <a:blipFill>
            <a:blip r:embed="rId2">
              <a:alphaModFix amt="52000"/>
            </a:blip>
            <a:stretch>
              <a:fillRect/>
            </a:stretch>
          </a:blipFill>
        </p:spPr>
        <p:txBody>
          <a:bodyPr/>
          <a:lstStyle/>
          <a:p>
            <a:endParaRPr lang="en-US"/>
          </a:p>
        </p:txBody>
      </p:sp>
      <p:grpSp>
        <p:nvGrpSpPr>
          <p:cNvPr id="12" name="Group 12"/>
          <p:cNvGrpSpPr>
            <a:grpSpLocks noChangeAspect="1"/>
          </p:cNvGrpSpPr>
          <p:nvPr/>
        </p:nvGrpSpPr>
        <p:grpSpPr>
          <a:xfrm>
            <a:off x="-182402" y="323317"/>
            <a:ext cx="10256075" cy="10421731"/>
            <a:chOff x="0" y="0"/>
            <a:chExt cx="5765800" cy="5858929"/>
          </a:xfrm>
        </p:grpSpPr>
        <p:sp>
          <p:nvSpPr>
            <p:cNvPr id="13" name="Freeform 13"/>
            <p:cNvSpPr/>
            <p:nvPr/>
          </p:nvSpPr>
          <p:spPr>
            <a:xfrm>
              <a:off x="0" y="0"/>
              <a:ext cx="5765800" cy="5858891"/>
            </a:xfrm>
            <a:custGeom>
              <a:avLst/>
              <a:gdLst/>
              <a:ahLst/>
              <a:cxnLst/>
              <a:rect l="l" t="t" r="r" b="b"/>
              <a:pathLst>
                <a:path w="5765800" h="5858891">
                  <a:moveTo>
                    <a:pt x="0" y="0"/>
                  </a:moveTo>
                  <a:lnTo>
                    <a:pt x="0" y="5858891"/>
                  </a:lnTo>
                  <a:lnTo>
                    <a:pt x="5765800" y="5858891"/>
                  </a:lnTo>
                  <a:lnTo>
                    <a:pt x="2235200" y="0"/>
                  </a:lnTo>
                  <a:close/>
                </a:path>
              </a:pathLst>
            </a:custGeom>
            <a:blipFill>
              <a:blip r:embed="rId3"/>
              <a:stretch>
                <a:fillRect t="-2069" b="-2069"/>
              </a:stretch>
            </a:blipFill>
          </p:spPr>
          <p:txBody>
            <a:bodyPr/>
            <a:lstStyle/>
            <a:p>
              <a:endParaRPr lang="en-US"/>
            </a:p>
          </p:txBody>
        </p:sp>
      </p:grpSp>
      <p:grpSp>
        <p:nvGrpSpPr>
          <p:cNvPr id="14" name="Group 14"/>
          <p:cNvGrpSpPr/>
          <p:nvPr/>
        </p:nvGrpSpPr>
        <p:grpSpPr>
          <a:xfrm rot="-1801313">
            <a:off x="-1212776" y="4436810"/>
            <a:ext cx="2060748" cy="7889373"/>
            <a:chOff x="0" y="0"/>
            <a:chExt cx="542748" cy="2077860"/>
          </a:xfrm>
        </p:grpSpPr>
        <p:sp>
          <p:nvSpPr>
            <p:cNvPr id="15" name="Freeform 15"/>
            <p:cNvSpPr/>
            <p:nvPr/>
          </p:nvSpPr>
          <p:spPr>
            <a:xfrm>
              <a:off x="0" y="0"/>
              <a:ext cx="542748" cy="2077860"/>
            </a:xfrm>
            <a:custGeom>
              <a:avLst/>
              <a:gdLst/>
              <a:ahLst/>
              <a:cxnLst/>
              <a:rect l="l" t="t" r="r" b="b"/>
              <a:pathLst>
                <a:path w="542748" h="2077860">
                  <a:moveTo>
                    <a:pt x="0" y="0"/>
                  </a:moveTo>
                  <a:lnTo>
                    <a:pt x="542748" y="0"/>
                  </a:lnTo>
                  <a:lnTo>
                    <a:pt x="542748" y="2077860"/>
                  </a:lnTo>
                  <a:lnTo>
                    <a:pt x="0" y="2077860"/>
                  </a:lnTo>
                  <a:close/>
                </a:path>
              </a:pathLst>
            </a:custGeom>
            <a:solidFill>
              <a:srgbClr val="003D60"/>
            </a:solidFill>
          </p:spPr>
          <p:txBody>
            <a:bodyPr/>
            <a:lstStyle/>
            <a:p>
              <a:endParaRPr lang="en-US"/>
            </a:p>
          </p:txBody>
        </p:sp>
        <p:sp>
          <p:nvSpPr>
            <p:cNvPr id="16" name="TextBox 16"/>
            <p:cNvSpPr txBox="1"/>
            <p:nvPr/>
          </p:nvSpPr>
          <p:spPr>
            <a:xfrm>
              <a:off x="0" y="-57150"/>
              <a:ext cx="542748" cy="2135010"/>
            </a:xfrm>
            <a:prstGeom prst="rect">
              <a:avLst/>
            </a:prstGeom>
          </p:spPr>
          <p:txBody>
            <a:bodyPr lIns="50800" tIns="50800" rIns="50800" bIns="50800" rtlCol="0" anchor="ctr"/>
            <a:lstStyle/>
            <a:p>
              <a:pPr algn="ctr">
                <a:lnSpc>
                  <a:spcPts val="2659"/>
                </a:lnSpc>
              </a:pPr>
              <a:endParaRPr/>
            </a:p>
          </p:txBody>
        </p:sp>
      </p:grpSp>
      <p:sp>
        <p:nvSpPr>
          <p:cNvPr id="17" name="Freeform 17"/>
          <p:cNvSpPr/>
          <p:nvPr/>
        </p:nvSpPr>
        <p:spPr>
          <a:xfrm rot="-3131416">
            <a:off x="-4080653" y="2120145"/>
            <a:ext cx="12285790" cy="583575"/>
          </a:xfrm>
          <a:custGeom>
            <a:avLst/>
            <a:gdLst/>
            <a:ahLst/>
            <a:cxnLst/>
            <a:rect l="l" t="t" r="r" b="b"/>
            <a:pathLst>
              <a:path w="12285790" h="583575">
                <a:moveTo>
                  <a:pt x="0" y="0"/>
                </a:moveTo>
                <a:lnTo>
                  <a:pt x="12285790" y="0"/>
                </a:lnTo>
                <a:lnTo>
                  <a:pt x="12285790" y="583575"/>
                </a:lnTo>
                <a:lnTo>
                  <a:pt x="0" y="583575"/>
                </a:lnTo>
                <a:lnTo>
                  <a:pt x="0" y="0"/>
                </a:lnTo>
                <a:close/>
              </a:path>
            </a:pathLst>
          </a:custGeom>
          <a:blipFill>
            <a:blip r:embed="rId2">
              <a:alphaModFix amt="65000"/>
            </a:blip>
            <a:stretch>
              <a:fillRect/>
            </a:stretch>
          </a:blipFill>
        </p:spPr>
        <p:txBody>
          <a:bodyPr/>
          <a:lstStyle/>
          <a:p>
            <a:endParaRPr lang="en-US"/>
          </a:p>
        </p:txBody>
      </p:sp>
      <p:grpSp>
        <p:nvGrpSpPr>
          <p:cNvPr id="18" name="Group 18"/>
          <p:cNvGrpSpPr/>
          <p:nvPr/>
        </p:nvGrpSpPr>
        <p:grpSpPr>
          <a:xfrm rot="2252587">
            <a:off x="-1006633" y="-2220498"/>
            <a:ext cx="3369442" cy="7845843"/>
            <a:chOff x="0" y="0"/>
            <a:chExt cx="887425" cy="2066395"/>
          </a:xfrm>
        </p:grpSpPr>
        <p:sp>
          <p:nvSpPr>
            <p:cNvPr id="19" name="Freeform 19"/>
            <p:cNvSpPr/>
            <p:nvPr/>
          </p:nvSpPr>
          <p:spPr>
            <a:xfrm>
              <a:off x="0" y="0"/>
              <a:ext cx="887425" cy="2066395"/>
            </a:xfrm>
            <a:custGeom>
              <a:avLst/>
              <a:gdLst/>
              <a:ahLst/>
              <a:cxnLst/>
              <a:rect l="l" t="t" r="r" b="b"/>
              <a:pathLst>
                <a:path w="887425" h="2066395">
                  <a:moveTo>
                    <a:pt x="0" y="0"/>
                  </a:moveTo>
                  <a:lnTo>
                    <a:pt x="887425" y="0"/>
                  </a:lnTo>
                  <a:lnTo>
                    <a:pt x="887425" y="2066395"/>
                  </a:lnTo>
                  <a:lnTo>
                    <a:pt x="0" y="2066395"/>
                  </a:lnTo>
                  <a:close/>
                </a:path>
              </a:pathLst>
            </a:custGeom>
            <a:solidFill>
              <a:srgbClr val="FFBC00"/>
            </a:solidFill>
          </p:spPr>
          <p:txBody>
            <a:bodyPr/>
            <a:lstStyle/>
            <a:p>
              <a:endParaRPr lang="en-US"/>
            </a:p>
          </p:txBody>
        </p:sp>
        <p:sp>
          <p:nvSpPr>
            <p:cNvPr id="20" name="TextBox 20"/>
            <p:cNvSpPr txBox="1"/>
            <p:nvPr/>
          </p:nvSpPr>
          <p:spPr>
            <a:xfrm>
              <a:off x="0" y="-57150"/>
              <a:ext cx="887425" cy="2123545"/>
            </a:xfrm>
            <a:prstGeom prst="rect">
              <a:avLst/>
            </a:prstGeom>
          </p:spPr>
          <p:txBody>
            <a:bodyPr lIns="50800" tIns="50800" rIns="50800" bIns="50800" rtlCol="0" anchor="ctr"/>
            <a:lstStyle/>
            <a:p>
              <a:pPr algn="ctr">
                <a:lnSpc>
                  <a:spcPts val="2659"/>
                </a:lnSpc>
              </a:pPr>
              <a:endParaRPr/>
            </a:p>
          </p:txBody>
        </p:sp>
      </p:grpSp>
      <p:sp>
        <p:nvSpPr>
          <p:cNvPr id="21" name="TextBox 21"/>
          <p:cNvSpPr txBox="1"/>
          <p:nvPr/>
        </p:nvSpPr>
        <p:spPr>
          <a:xfrm>
            <a:off x="10892056" y="1931126"/>
            <a:ext cx="6367244" cy="3377749"/>
          </a:xfrm>
          <a:prstGeom prst="rect">
            <a:avLst/>
          </a:prstGeom>
        </p:spPr>
        <p:txBody>
          <a:bodyPr lIns="0" tIns="0" rIns="0" bIns="0" rtlCol="0" anchor="t">
            <a:spAutoFit/>
          </a:bodyPr>
          <a:lstStyle/>
          <a:p>
            <a:pPr algn="r">
              <a:lnSpc>
                <a:spcPts val="12986"/>
              </a:lnSpc>
            </a:pPr>
            <a:r>
              <a:rPr lang="en-US" sz="12986">
                <a:solidFill>
                  <a:srgbClr val="003D60"/>
                </a:solidFill>
                <a:latin typeface="League Spartan Bold"/>
              </a:rPr>
              <a:t>THANK YOU!</a:t>
            </a:r>
          </a:p>
        </p:txBody>
      </p:sp>
      <p:sp>
        <p:nvSpPr>
          <p:cNvPr id="22" name="TextBox 22"/>
          <p:cNvSpPr txBox="1"/>
          <p:nvPr/>
        </p:nvSpPr>
        <p:spPr>
          <a:xfrm>
            <a:off x="9144000" y="8061545"/>
            <a:ext cx="8115300" cy="843913"/>
          </a:xfrm>
          <a:prstGeom prst="rect">
            <a:avLst/>
          </a:prstGeom>
        </p:spPr>
        <p:txBody>
          <a:bodyPr lIns="0" tIns="0" rIns="0" bIns="0" rtlCol="0" anchor="t">
            <a:spAutoFit/>
          </a:bodyPr>
          <a:lstStyle/>
          <a:p>
            <a:pPr algn="r">
              <a:lnSpc>
                <a:spcPts val="3360"/>
              </a:lnSpc>
            </a:pPr>
            <a:r>
              <a:rPr lang="en-US" sz="2400">
                <a:solidFill>
                  <a:srgbClr val="003D60"/>
                </a:solidFill>
                <a:latin typeface="Poppins Bold"/>
              </a:rPr>
              <a:t>(260)-422-6441</a:t>
            </a:r>
          </a:p>
          <a:p>
            <a:pPr algn="r">
              <a:lnSpc>
                <a:spcPts val="3360"/>
              </a:lnSpc>
              <a:spcBef>
                <a:spcPct val="0"/>
              </a:spcBef>
            </a:pPr>
            <a:r>
              <a:rPr lang="en-US" sz="2400">
                <a:solidFill>
                  <a:srgbClr val="003D60"/>
                </a:solidFill>
                <a:latin typeface="Poppins Bold"/>
              </a:rPr>
              <a:t>MHANORTHEASTINDIANA.ORG</a:t>
            </a:r>
          </a:p>
        </p:txBody>
      </p:sp>
      <p:sp>
        <p:nvSpPr>
          <p:cNvPr id="23" name="TextBox 23"/>
          <p:cNvSpPr txBox="1"/>
          <p:nvPr/>
        </p:nvSpPr>
        <p:spPr>
          <a:xfrm>
            <a:off x="9344599" y="5209221"/>
            <a:ext cx="8943401" cy="2015449"/>
          </a:xfrm>
          <a:prstGeom prst="rect">
            <a:avLst/>
          </a:prstGeom>
        </p:spPr>
        <p:txBody>
          <a:bodyPr lIns="0" tIns="0" rIns="0" bIns="0" rtlCol="0" anchor="t">
            <a:spAutoFit/>
          </a:bodyPr>
          <a:lstStyle/>
          <a:p>
            <a:pPr algn="ctr">
              <a:lnSpc>
                <a:spcPts val="3164"/>
              </a:lnSpc>
            </a:pPr>
            <a:r>
              <a:rPr lang="en-US" sz="2260">
                <a:solidFill>
                  <a:srgbClr val="003D60"/>
                </a:solidFill>
                <a:latin typeface="Poppins"/>
              </a:rPr>
              <a:t>If you have a client or know someone who you have identified as possibly needing a guardian, please contact our</a:t>
            </a:r>
            <a:r>
              <a:rPr lang="en-US" sz="2260">
                <a:solidFill>
                  <a:srgbClr val="FFBC00"/>
                </a:solidFill>
                <a:latin typeface="Poppins Bold"/>
              </a:rPr>
              <a:t> Director of Guardianship at (260) 609-3091 or email </a:t>
            </a:r>
            <a:r>
              <a:rPr lang="en-US" sz="2260">
                <a:solidFill>
                  <a:srgbClr val="FFBC00"/>
                </a:solidFill>
                <a:latin typeface="Poppins Bold"/>
                <a:hlinkClick r:id="rId4" tooltip="mailto:jblazier@mhanortheastindiana.org"/>
              </a:rPr>
              <a:t>jblazier@mhanortheastindiana.org</a:t>
            </a:r>
            <a:r>
              <a:rPr lang="en-US" sz="2260">
                <a:solidFill>
                  <a:srgbClr val="FFBC00"/>
                </a:solidFill>
                <a:latin typeface="Poppins Bold"/>
              </a:rPr>
              <a:t> </a:t>
            </a:r>
            <a:r>
              <a:rPr lang="en-US" sz="2260">
                <a:solidFill>
                  <a:srgbClr val="003D60"/>
                </a:solidFill>
                <a:latin typeface="Poppins"/>
              </a:rPr>
              <a:t>to discuss the referral process prior to filling out the referral form.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057400" y="326801"/>
            <a:ext cx="11201400" cy="1550270"/>
            <a:chOff x="0" y="0"/>
            <a:chExt cx="2950163" cy="408301"/>
          </a:xfrm>
        </p:grpSpPr>
        <p:sp>
          <p:nvSpPr>
            <p:cNvPr id="3" name="Freeform 3"/>
            <p:cNvSpPr/>
            <p:nvPr/>
          </p:nvSpPr>
          <p:spPr>
            <a:xfrm>
              <a:off x="0" y="0"/>
              <a:ext cx="2950163" cy="408301"/>
            </a:xfrm>
            <a:custGeom>
              <a:avLst/>
              <a:gdLst/>
              <a:ahLst/>
              <a:cxnLst/>
              <a:rect l="l" t="t" r="r" b="b"/>
              <a:pathLst>
                <a:path w="2950163" h="408301">
                  <a:moveTo>
                    <a:pt x="63586" y="0"/>
                  </a:moveTo>
                  <a:lnTo>
                    <a:pt x="2886577" y="0"/>
                  </a:lnTo>
                  <a:cubicBezTo>
                    <a:pt x="2903441" y="0"/>
                    <a:pt x="2919614" y="6699"/>
                    <a:pt x="2931539" y="18624"/>
                  </a:cubicBezTo>
                  <a:cubicBezTo>
                    <a:pt x="2943464" y="30549"/>
                    <a:pt x="2950163" y="46722"/>
                    <a:pt x="2950163" y="63586"/>
                  </a:cubicBezTo>
                  <a:lnTo>
                    <a:pt x="2950163" y="344715"/>
                  </a:lnTo>
                  <a:cubicBezTo>
                    <a:pt x="2950163" y="361579"/>
                    <a:pt x="2943464" y="377753"/>
                    <a:pt x="2931539" y="389677"/>
                  </a:cubicBezTo>
                  <a:cubicBezTo>
                    <a:pt x="2919614" y="401602"/>
                    <a:pt x="2903441" y="408301"/>
                    <a:pt x="2886577" y="408301"/>
                  </a:cubicBezTo>
                  <a:lnTo>
                    <a:pt x="63586" y="408301"/>
                  </a:lnTo>
                  <a:cubicBezTo>
                    <a:pt x="46722" y="408301"/>
                    <a:pt x="30549" y="401602"/>
                    <a:pt x="18624" y="389677"/>
                  </a:cubicBezTo>
                  <a:cubicBezTo>
                    <a:pt x="6699" y="377753"/>
                    <a:pt x="0" y="361579"/>
                    <a:pt x="0" y="344715"/>
                  </a:cubicBezTo>
                  <a:lnTo>
                    <a:pt x="0" y="63586"/>
                  </a:lnTo>
                  <a:cubicBezTo>
                    <a:pt x="0" y="46722"/>
                    <a:pt x="6699" y="30549"/>
                    <a:pt x="18624" y="18624"/>
                  </a:cubicBezTo>
                  <a:cubicBezTo>
                    <a:pt x="30549" y="6699"/>
                    <a:pt x="46722" y="0"/>
                    <a:pt x="63586" y="0"/>
                  </a:cubicBezTo>
                  <a:close/>
                </a:path>
              </a:pathLst>
            </a:custGeom>
            <a:solidFill>
              <a:srgbClr val="FFBC00"/>
            </a:solidFill>
          </p:spPr>
          <p:txBody>
            <a:bodyPr/>
            <a:lstStyle/>
            <a:p>
              <a:endParaRPr lang="en-US"/>
            </a:p>
          </p:txBody>
        </p:sp>
        <p:sp>
          <p:nvSpPr>
            <p:cNvPr id="4" name="TextBox 4"/>
            <p:cNvSpPr txBox="1"/>
            <p:nvPr/>
          </p:nvSpPr>
          <p:spPr>
            <a:xfrm>
              <a:off x="0" y="-57150"/>
              <a:ext cx="2950163" cy="465451"/>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499604" y="9833549"/>
            <a:ext cx="19491312" cy="944884"/>
            <a:chOff x="0" y="0"/>
            <a:chExt cx="5133514" cy="248858"/>
          </a:xfrm>
        </p:grpSpPr>
        <p:sp>
          <p:nvSpPr>
            <p:cNvPr id="6" name="Freeform 6"/>
            <p:cNvSpPr/>
            <p:nvPr/>
          </p:nvSpPr>
          <p:spPr>
            <a:xfrm>
              <a:off x="0" y="0"/>
              <a:ext cx="5133514" cy="248858"/>
            </a:xfrm>
            <a:custGeom>
              <a:avLst/>
              <a:gdLst/>
              <a:ahLst/>
              <a:cxnLst/>
              <a:rect l="l" t="t" r="r" b="b"/>
              <a:pathLst>
                <a:path w="5133514" h="248858">
                  <a:moveTo>
                    <a:pt x="0" y="0"/>
                  </a:moveTo>
                  <a:lnTo>
                    <a:pt x="5133514" y="0"/>
                  </a:lnTo>
                  <a:lnTo>
                    <a:pt x="5133514" y="248858"/>
                  </a:lnTo>
                  <a:lnTo>
                    <a:pt x="0" y="248858"/>
                  </a:lnTo>
                  <a:close/>
                </a:path>
              </a:pathLst>
            </a:custGeom>
            <a:solidFill>
              <a:srgbClr val="FFBC00"/>
            </a:solidFill>
          </p:spPr>
          <p:txBody>
            <a:bodyPr/>
            <a:lstStyle/>
            <a:p>
              <a:endParaRPr lang="en-US"/>
            </a:p>
          </p:txBody>
        </p:sp>
        <p:sp>
          <p:nvSpPr>
            <p:cNvPr id="7" name="TextBox 7"/>
            <p:cNvSpPr txBox="1"/>
            <p:nvPr/>
          </p:nvSpPr>
          <p:spPr>
            <a:xfrm>
              <a:off x="0" y="-57150"/>
              <a:ext cx="5133514" cy="306008"/>
            </a:xfrm>
            <a:prstGeom prst="rect">
              <a:avLst/>
            </a:prstGeom>
          </p:spPr>
          <p:txBody>
            <a:bodyPr lIns="50800" tIns="50800" rIns="50800" bIns="50800" rtlCol="0" anchor="ctr"/>
            <a:lstStyle/>
            <a:p>
              <a:pPr algn="ctr">
                <a:lnSpc>
                  <a:spcPts val="2659"/>
                </a:lnSpc>
              </a:pPr>
              <a:endParaRPr/>
            </a:p>
          </p:txBody>
        </p:sp>
      </p:grpSp>
      <p:grpSp>
        <p:nvGrpSpPr>
          <p:cNvPr id="8" name="Group 8"/>
          <p:cNvGrpSpPr>
            <a:grpSpLocks noChangeAspect="1"/>
          </p:cNvGrpSpPr>
          <p:nvPr/>
        </p:nvGrpSpPr>
        <p:grpSpPr>
          <a:xfrm>
            <a:off x="9692581" y="-44309"/>
            <a:ext cx="9919075" cy="11832977"/>
            <a:chOff x="0" y="0"/>
            <a:chExt cx="6213107" cy="7411936"/>
          </a:xfrm>
        </p:grpSpPr>
        <p:sp>
          <p:nvSpPr>
            <p:cNvPr id="9" name="Freeform 9"/>
            <p:cNvSpPr/>
            <p:nvPr/>
          </p:nvSpPr>
          <p:spPr>
            <a:xfrm>
              <a:off x="-55753" y="0"/>
              <a:ext cx="6268847" cy="7411847"/>
            </a:xfrm>
            <a:custGeom>
              <a:avLst/>
              <a:gdLst/>
              <a:ahLst/>
              <a:cxnLst/>
              <a:rect l="l" t="t" r="r" b="b"/>
              <a:pathLst>
                <a:path w="6268847" h="7411847">
                  <a:moveTo>
                    <a:pt x="2342388" y="0"/>
                  </a:moveTo>
                  <a:cubicBezTo>
                    <a:pt x="2237613" y="21717"/>
                    <a:pt x="2144268" y="84328"/>
                    <a:pt x="2084578" y="175895"/>
                  </a:cubicBezTo>
                  <a:lnTo>
                    <a:pt x="121793" y="3185033"/>
                  </a:lnTo>
                  <a:cubicBezTo>
                    <a:pt x="0" y="3371723"/>
                    <a:pt x="51308" y="3621659"/>
                    <a:pt x="236855" y="3745230"/>
                  </a:cubicBezTo>
                  <a:lnTo>
                    <a:pt x="5637149" y="7343013"/>
                  </a:lnTo>
                  <a:cubicBezTo>
                    <a:pt x="5708142" y="7390257"/>
                    <a:pt x="5785485" y="7411847"/>
                    <a:pt x="5860796" y="7411847"/>
                  </a:cubicBezTo>
                  <a:lnTo>
                    <a:pt x="5861812" y="7411847"/>
                  </a:lnTo>
                  <a:cubicBezTo>
                    <a:pt x="6072886" y="7411593"/>
                    <a:pt x="6268847" y="7243699"/>
                    <a:pt x="6268847" y="7004812"/>
                  </a:cubicBezTo>
                  <a:lnTo>
                    <a:pt x="6268847" y="397891"/>
                  </a:lnTo>
                  <a:cubicBezTo>
                    <a:pt x="6268847" y="201803"/>
                    <a:pt x="6130036" y="38227"/>
                    <a:pt x="5945378" y="0"/>
                  </a:cubicBezTo>
                  <a:close/>
                </a:path>
              </a:pathLst>
            </a:custGeom>
            <a:solidFill>
              <a:srgbClr val="FFBC00"/>
            </a:solidFill>
            <a:ln w="12700">
              <a:solidFill>
                <a:srgbClr val="000000"/>
              </a:solidFill>
            </a:ln>
          </p:spPr>
          <p:txBody>
            <a:bodyPr/>
            <a:lstStyle/>
            <a:p>
              <a:endParaRPr lang="en-US"/>
            </a:p>
          </p:txBody>
        </p:sp>
      </p:grpSp>
      <p:sp>
        <p:nvSpPr>
          <p:cNvPr id="10" name="TextBox 10"/>
          <p:cNvSpPr txBox="1"/>
          <p:nvPr/>
        </p:nvSpPr>
        <p:spPr>
          <a:xfrm>
            <a:off x="1028700" y="828675"/>
            <a:ext cx="6771513" cy="695325"/>
          </a:xfrm>
          <a:prstGeom prst="rect">
            <a:avLst/>
          </a:prstGeom>
        </p:spPr>
        <p:txBody>
          <a:bodyPr lIns="0" tIns="0" rIns="0" bIns="0" rtlCol="0" anchor="t">
            <a:spAutoFit/>
          </a:bodyPr>
          <a:lstStyle/>
          <a:p>
            <a:pPr>
              <a:lnSpc>
                <a:spcPts val="5400"/>
              </a:lnSpc>
            </a:pPr>
            <a:r>
              <a:rPr lang="en-US" sz="4500">
                <a:solidFill>
                  <a:srgbClr val="000000"/>
                </a:solidFill>
                <a:latin typeface="League Spartan Bold"/>
              </a:rPr>
              <a:t>RESOURCES </a:t>
            </a:r>
          </a:p>
        </p:txBody>
      </p:sp>
      <p:sp>
        <p:nvSpPr>
          <p:cNvPr id="11" name="TextBox 11"/>
          <p:cNvSpPr txBox="1"/>
          <p:nvPr/>
        </p:nvSpPr>
        <p:spPr>
          <a:xfrm>
            <a:off x="693070" y="2147842"/>
            <a:ext cx="16566230" cy="7776937"/>
          </a:xfrm>
          <a:prstGeom prst="rect">
            <a:avLst/>
          </a:prstGeom>
        </p:spPr>
        <p:txBody>
          <a:bodyPr lIns="0" tIns="0" rIns="0" bIns="0" rtlCol="0" anchor="t">
            <a:spAutoFit/>
          </a:bodyPr>
          <a:lstStyle/>
          <a:p>
            <a:pPr>
              <a:lnSpc>
                <a:spcPts val="3219"/>
              </a:lnSpc>
            </a:pPr>
            <a:r>
              <a:rPr lang="en-US" sz="2299" b="1" dirty="0">
                <a:solidFill>
                  <a:srgbClr val="000000"/>
                </a:solidFill>
                <a:latin typeface="Poppins"/>
                <a:ea typeface="Poppins"/>
              </a:rPr>
              <a:t>Outside Groups / Agencies</a:t>
            </a:r>
          </a:p>
          <a:p>
            <a:pPr marL="342900" indent="-342900">
              <a:lnSpc>
                <a:spcPts val="3219"/>
              </a:lnSpc>
              <a:buFont typeface="Arial" panose="020B0604020202020204" pitchFamily="34" charset="0"/>
              <a:buChar char="•"/>
            </a:pPr>
            <a:r>
              <a:rPr lang="en-US" sz="2299" dirty="0">
                <a:solidFill>
                  <a:srgbClr val="000000"/>
                </a:solidFill>
                <a:latin typeface="Poppins"/>
                <a:ea typeface="Poppins"/>
              </a:rPr>
              <a:t>Indiana Disability Rights – state protection &amp; advocacy organization for people with intellectual and developmental disabilities – </a:t>
            </a:r>
            <a:r>
              <a:rPr lang="en-US" sz="2299" u="sng" dirty="0">
                <a:solidFill>
                  <a:srgbClr val="000000"/>
                </a:solidFill>
                <a:latin typeface="Poppins"/>
                <a:hlinkClick r:id="rId2" tooltip="https://in.gov/idr"/>
              </a:rPr>
              <a:t>https://in.gov/idr/</a:t>
            </a:r>
          </a:p>
          <a:p>
            <a:pPr>
              <a:lnSpc>
                <a:spcPts val="3219"/>
              </a:lnSpc>
            </a:pPr>
            <a:endParaRPr lang="en-US" sz="2299" u="sng" dirty="0">
              <a:solidFill>
                <a:srgbClr val="000000"/>
              </a:solidFill>
              <a:latin typeface="Poppins"/>
              <a:hlinkClick r:id="rId2" tooltip="https://in.gov/idr"/>
            </a:endParaRPr>
          </a:p>
          <a:p>
            <a:pPr marL="342900" indent="-342900">
              <a:lnSpc>
                <a:spcPts val="3219"/>
              </a:lnSpc>
              <a:buFont typeface="Arial" panose="020B0604020202020204" pitchFamily="34" charset="0"/>
              <a:buChar char="•"/>
            </a:pPr>
            <a:r>
              <a:rPr lang="en-US" sz="2299" dirty="0">
                <a:solidFill>
                  <a:srgbClr val="000000"/>
                </a:solidFill>
                <a:latin typeface="Poppins"/>
                <a:ea typeface="Poppins"/>
              </a:rPr>
              <a:t>Governor’s Council for People with Disabilities – state executive team responsible for trainings, seminars, conferences, and discussions on policy – </a:t>
            </a:r>
            <a:r>
              <a:rPr lang="en-US" sz="2299" u="sng" dirty="0">
                <a:solidFill>
                  <a:srgbClr val="000000"/>
                </a:solidFill>
                <a:latin typeface="Poppins"/>
                <a:hlinkClick r:id="rId3" tooltip="https://in.gov/gcpd/"/>
              </a:rPr>
              <a:t>https://in.gov/gcpd/</a:t>
            </a:r>
          </a:p>
          <a:p>
            <a:pPr>
              <a:lnSpc>
                <a:spcPts val="3219"/>
              </a:lnSpc>
            </a:pPr>
            <a:endParaRPr lang="en-US" sz="2299" u="sng" dirty="0">
              <a:solidFill>
                <a:srgbClr val="000000"/>
              </a:solidFill>
              <a:latin typeface="Poppins"/>
              <a:hlinkClick r:id="rId3" tooltip="https://in.gov/gcpd/"/>
            </a:endParaRPr>
          </a:p>
          <a:p>
            <a:pPr marL="342900" indent="-342900">
              <a:lnSpc>
                <a:spcPts val="3219"/>
              </a:lnSpc>
              <a:buFont typeface="Arial" panose="020B0604020202020204" pitchFamily="34" charset="0"/>
              <a:buChar char="•"/>
            </a:pPr>
            <a:r>
              <a:rPr lang="en-US" sz="2299" dirty="0">
                <a:solidFill>
                  <a:srgbClr val="000000"/>
                </a:solidFill>
                <a:latin typeface="Poppins"/>
                <a:ea typeface="Poppins"/>
              </a:rPr>
              <a:t>The Arc of Indiana – go-to resource for parents and families, including for information on special needs trusts and creation – </a:t>
            </a:r>
            <a:r>
              <a:rPr lang="en-US" sz="2299" u="sng" dirty="0">
                <a:solidFill>
                  <a:srgbClr val="000000"/>
                </a:solidFill>
                <a:latin typeface="Poppins"/>
                <a:hlinkClick r:id="rId4" tooltip="https://arcind.org/"/>
              </a:rPr>
              <a:t>https://arcind.org/</a:t>
            </a:r>
          </a:p>
          <a:p>
            <a:pPr>
              <a:lnSpc>
                <a:spcPts val="3219"/>
              </a:lnSpc>
            </a:pPr>
            <a:endParaRPr lang="en-US" sz="2299" u="sng" dirty="0">
              <a:solidFill>
                <a:srgbClr val="000000"/>
              </a:solidFill>
              <a:latin typeface="Poppins"/>
              <a:hlinkClick r:id="rId4" tooltip="https://arcind.org/"/>
            </a:endParaRPr>
          </a:p>
          <a:p>
            <a:pPr marL="342900" indent="-342900">
              <a:lnSpc>
                <a:spcPts val="3219"/>
              </a:lnSpc>
              <a:buFont typeface="Arial" panose="020B0604020202020204" pitchFamily="34" charset="0"/>
              <a:buChar char="•"/>
            </a:pPr>
            <a:r>
              <a:rPr lang="en-US" sz="2299" dirty="0">
                <a:solidFill>
                  <a:srgbClr val="000000"/>
                </a:solidFill>
                <a:latin typeface="Poppins"/>
                <a:ea typeface="Poppins"/>
              </a:rPr>
              <a:t>Indiana Legal Services – statewide resource for legal support and information, including for abuse/neglect cases and senior rights – </a:t>
            </a:r>
            <a:r>
              <a:rPr lang="en-US" sz="2299" u="sng" dirty="0">
                <a:solidFill>
                  <a:srgbClr val="000000"/>
                </a:solidFill>
                <a:latin typeface="Poppins"/>
                <a:hlinkClick r:id="rId5" tooltip="https://indianalegalservices.org/"/>
              </a:rPr>
              <a:t>https://indianalegalservices.org/</a:t>
            </a:r>
          </a:p>
          <a:p>
            <a:pPr>
              <a:lnSpc>
                <a:spcPts val="3219"/>
              </a:lnSpc>
            </a:pPr>
            <a:endParaRPr lang="en-US" sz="2299" u="sng" dirty="0">
              <a:solidFill>
                <a:srgbClr val="000000"/>
              </a:solidFill>
              <a:latin typeface="Poppins"/>
              <a:hlinkClick r:id="rId5" tooltip="https://indianalegalservices.org/"/>
            </a:endParaRPr>
          </a:p>
          <a:p>
            <a:pPr marL="342900" indent="-342900">
              <a:lnSpc>
                <a:spcPts val="3219"/>
              </a:lnSpc>
              <a:buFont typeface="Arial" panose="020B0604020202020204" pitchFamily="34" charset="0"/>
              <a:buChar char="•"/>
            </a:pPr>
            <a:r>
              <a:rPr lang="en-US" sz="2299" dirty="0">
                <a:solidFill>
                  <a:srgbClr val="000000"/>
                </a:solidFill>
                <a:latin typeface="Poppins"/>
                <a:ea typeface="Poppins"/>
              </a:rPr>
              <a:t>Indianapolis Legal Aid Society – recently went statewide – </a:t>
            </a:r>
            <a:r>
              <a:rPr lang="en-US" sz="2299" u="sng" dirty="0">
                <a:solidFill>
                  <a:srgbClr val="000000"/>
                </a:solidFill>
                <a:latin typeface="Poppins"/>
                <a:hlinkClick r:id="rId6" tooltip="https://indylas.org/"/>
              </a:rPr>
              <a:t>https://indylas.org/</a:t>
            </a:r>
          </a:p>
          <a:p>
            <a:pPr>
              <a:lnSpc>
                <a:spcPts val="3219"/>
              </a:lnSpc>
            </a:pPr>
            <a:endParaRPr lang="en-US" sz="2299" u="sng" dirty="0">
              <a:solidFill>
                <a:srgbClr val="000000"/>
              </a:solidFill>
              <a:latin typeface="Poppins"/>
              <a:hlinkClick r:id="rId6" tooltip="https://indylas.org/"/>
            </a:endParaRPr>
          </a:p>
          <a:p>
            <a:pPr marL="342900" indent="-342900">
              <a:lnSpc>
                <a:spcPts val="3219"/>
              </a:lnSpc>
              <a:buFont typeface="Arial" panose="020B0604020202020204" pitchFamily="34" charset="0"/>
              <a:buChar char="•"/>
            </a:pPr>
            <a:r>
              <a:rPr lang="en-US" sz="2299" dirty="0">
                <a:solidFill>
                  <a:srgbClr val="000000"/>
                </a:solidFill>
                <a:latin typeface="Poppins"/>
                <a:ea typeface="Poppins"/>
              </a:rPr>
              <a:t>INARF – umbrella organization representing providers of services to people with disabilities – </a:t>
            </a:r>
            <a:r>
              <a:rPr lang="en-US" sz="2299" u="sng" dirty="0">
                <a:solidFill>
                  <a:srgbClr val="000000"/>
                </a:solidFill>
                <a:latin typeface="Poppins"/>
                <a:hlinkClick r:id="rId7" tooltip="https://inarf.org/"/>
              </a:rPr>
              <a:t>https://inarf.org/</a:t>
            </a:r>
          </a:p>
          <a:p>
            <a:pPr>
              <a:lnSpc>
                <a:spcPts val="3219"/>
              </a:lnSpc>
            </a:pPr>
            <a:endParaRPr lang="en-US" sz="2299" u="sng" dirty="0">
              <a:solidFill>
                <a:srgbClr val="000000"/>
              </a:solidFill>
              <a:latin typeface="Poppins"/>
              <a:hlinkClick r:id="rId7" tooltip="https://inarf.org/"/>
            </a:endParaRPr>
          </a:p>
          <a:p>
            <a:pPr>
              <a:lnSpc>
                <a:spcPts val="3219"/>
              </a:lnSpc>
            </a:pPr>
            <a:endParaRPr lang="en-US" sz="2299" u="sng" dirty="0">
              <a:solidFill>
                <a:srgbClr val="000000"/>
              </a:solidFill>
              <a:latin typeface="Poppins"/>
              <a:hlinkClick r:id="rId7" tooltip="https://inarf.org/"/>
            </a:endParaRPr>
          </a:p>
          <a:p>
            <a:pPr algn="just">
              <a:lnSpc>
                <a:spcPts val="3219"/>
              </a:lnSpc>
              <a:spcBef>
                <a:spcPct val="0"/>
              </a:spcBef>
            </a:pPr>
            <a:endParaRPr lang="en-US" sz="2299" u="sng" dirty="0">
              <a:solidFill>
                <a:srgbClr val="000000"/>
              </a:solidFill>
              <a:latin typeface="Poppins"/>
              <a:hlinkClick r:id="rId7" tooltip="https://inarf.org/"/>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057400" y="326801"/>
            <a:ext cx="11201400" cy="1550270"/>
            <a:chOff x="0" y="0"/>
            <a:chExt cx="2950163" cy="408301"/>
          </a:xfrm>
        </p:grpSpPr>
        <p:sp>
          <p:nvSpPr>
            <p:cNvPr id="3" name="Freeform 3"/>
            <p:cNvSpPr/>
            <p:nvPr/>
          </p:nvSpPr>
          <p:spPr>
            <a:xfrm>
              <a:off x="0" y="0"/>
              <a:ext cx="2950163" cy="408301"/>
            </a:xfrm>
            <a:custGeom>
              <a:avLst/>
              <a:gdLst/>
              <a:ahLst/>
              <a:cxnLst/>
              <a:rect l="l" t="t" r="r" b="b"/>
              <a:pathLst>
                <a:path w="2950163" h="408301">
                  <a:moveTo>
                    <a:pt x="63586" y="0"/>
                  </a:moveTo>
                  <a:lnTo>
                    <a:pt x="2886577" y="0"/>
                  </a:lnTo>
                  <a:cubicBezTo>
                    <a:pt x="2903441" y="0"/>
                    <a:pt x="2919614" y="6699"/>
                    <a:pt x="2931539" y="18624"/>
                  </a:cubicBezTo>
                  <a:cubicBezTo>
                    <a:pt x="2943464" y="30549"/>
                    <a:pt x="2950163" y="46722"/>
                    <a:pt x="2950163" y="63586"/>
                  </a:cubicBezTo>
                  <a:lnTo>
                    <a:pt x="2950163" y="344715"/>
                  </a:lnTo>
                  <a:cubicBezTo>
                    <a:pt x="2950163" y="361579"/>
                    <a:pt x="2943464" y="377753"/>
                    <a:pt x="2931539" y="389677"/>
                  </a:cubicBezTo>
                  <a:cubicBezTo>
                    <a:pt x="2919614" y="401602"/>
                    <a:pt x="2903441" y="408301"/>
                    <a:pt x="2886577" y="408301"/>
                  </a:cubicBezTo>
                  <a:lnTo>
                    <a:pt x="63586" y="408301"/>
                  </a:lnTo>
                  <a:cubicBezTo>
                    <a:pt x="46722" y="408301"/>
                    <a:pt x="30549" y="401602"/>
                    <a:pt x="18624" y="389677"/>
                  </a:cubicBezTo>
                  <a:cubicBezTo>
                    <a:pt x="6699" y="377753"/>
                    <a:pt x="0" y="361579"/>
                    <a:pt x="0" y="344715"/>
                  </a:cubicBezTo>
                  <a:lnTo>
                    <a:pt x="0" y="63586"/>
                  </a:lnTo>
                  <a:cubicBezTo>
                    <a:pt x="0" y="46722"/>
                    <a:pt x="6699" y="30549"/>
                    <a:pt x="18624" y="18624"/>
                  </a:cubicBezTo>
                  <a:cubicBezTo>
                    <a:pt x="30549" y="6699"/>
                    <a:pt x="46722" y="0"/>
                    <a:pt x="63586" y="0"/>
                  </a:cubicBezTo>
                  <a:close/>
                </a:path>
              </a:pathLst>
            </a:custGeom>
            <a:solidFill>
              <a:srgbClr val="FFBC00"/>
            </a:solidFill>
          </p:spPr>
          <p:txBody>
            <a:bodyPr/>
            <a:lstStyle/>
            <a:p>
              <a:endParaRPr lang="en-US"/>
            </a:p>
          </p:txBody>
        </p:sp>
        <p:sp>
          <p:nvSpPr>
            <p:cNvPr id="4" name="TextBox 4"/>
            <p:cNvSpPr txBox="1"/>
            <p:nvPr/>
          </p:nvSpPr>
          <p:spPr>
            <a:xfrm>
              <a:off x="0" y="-57150"/>
              <a:ext cx="2950163" cy="465451"/>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499604" y="9833549"/>
            <a:ext cx="19491312" cy="944884"/>
            <a:chOff x="0" y="0"/>
            <a:chExt cx="5133514" cy="248858"/>
          </a:xfrm>
        </p:grpSpPr>
        <p:sp>
          <p:nvSpPr>
            <p:cNvPr id="6" name="Freeform 6"/>
            <p:cNvSpPr/>
            <p:nvPr/>
          </p:nvSpPr>
          <p:spPr>
            <a:xfrm>
              <a:off x="0" y="0"/>
              <a:ext cx="5133514" cy="248858"/>
            </a:xfrm>
            <a:custGeom>
              <a:avLst/>
              <a:gdLst/>
              <a:ahLst/>
              <a:cxnLst/>
              <a:rect l="l" t="t" r="r" b="b"/>
              <a:pathLst>
                <a:path w="5133514" h="248858">
                  <a:moveTo>
                    <a:pt x="0" y="0"/>
                  </a:moveTo>
                  <a:lnTo>
                    <a:pt x="5133514" y="0"/>
                  </a:lnTo>
                  <a:lnTo>
                    <a:pt x="5133514" y="248858"/>
                  </a:lnTo>
                  <a:lnTo>
                    <a:pt x="0" y="248858"/>
                  </a:lnTo>
                  <a:close/>
                </a:path>
              </a:pathLst>
            </a:custGeom>
            <a:solidFill>
              <a:srgbClr val="FFBC00"/>
            </a:solidFill>
          </p:spPr>
          <p:txBody>
            <a:bodyPr/>
            <a:lstStyle/>
            <a:p>
              <a:endParaRPr lang="en-US"/>
            </a:p>
          </p:txBody>
        </p:sp>
        <p:sp>
          <p:nvSpPr>
            <p:cNvPr id="7" name="TextBox 7"/>
            <p:cNvSpPr txBox="1"/>
            <p:nvPr/>
          </p:nvSpPr>
          <p:spPr>
            <a:xfrm>
              <a:off x="0" y="-57150"/>
              <a:ext cx="5133514" cy="306008"/>
            </a:xfrm>
            <a:prstGeom prst="rect">
              <a:avLst/>
            </a:prstGeom>
          </p:spPr>
          <p:txBody>
            <a:bodyPr lIns="50800" tIns="50800" rIns="50800" bIns="50800" rtlCol="0" anchor="ctr"/>
            <a:lstStyle/>
            <a:p>
              <a:pPr algn="ctr">
                <a:lnSpc>
                  <a:spcPts val="2659"/>
                </a:lnSpc>
              </a:pPr>
              <a:endParaRPr/>
            </a:p>
          </p:txBody>
        </p:sp>
      </p:grpSp>
      <p:grpSp>
        <p:nvGrpSpPr>
          <p:cNvPr id="8" name="Group 8"/>
          <p:cNvGrpSpPr>
            <a:grpSpLocks noChangeAspect="1"/>
          </p:cNvGrpSpPr>
          <p:nvPr/>
        </p:nvGrpSpPr>
        <p:grpSpPr>
          <a:xfrm>
            <a:off x="9692581" y="-44309"/>
            <a:ext cx="9919075" cy="11832977"/>
            <a:chOff x="0" y="0"/>
            <a:chExt cx="6213107" cy="7411936"/>
          </a:xfrm>
        </p:grpSpPr>
        <p:sp>
          <p:nvSpPr>
            <p:cNvPr id="9" name="Freeform 9"/>
            <p:cNvSpPr/>
            <p:nvPr/>
          </p:nvSpPr>
          <p:spPr>
            <a:xfrm>
              <a:off x="-55753" y="0"/>
              <a:ext cx="6268847" cy="7411847"/>
            </a:xfrm>
            <a:custGeom>
              <a:avLst/>
              <a:gdLst/>
              <a:ahLst/>
              <a:cxnLst/>
              <a:rect l="l" t="t" r="r" b="b"/>
              <a:pathLst>
                <a:path w="6268847" h="7411847">
                  <a:moveTo>
                    <a:pt x="2342388" y="0"/>
                  </a:moveTo>
                  <a:cubicBezTo>
                    <a:pt x="2237613" y="21717"/>
                    <a:pt x="2144268" y="84328"/>
                    <a:pt x="2084578" y="175895"/>
                  </a:cubicBezTo>
                  <a:lnTo>
                    <a:pt x="121793" y="3185033"/>
                  </a:lnTo>
                  <a:cubicBezTo>
                    <a:pt x="0" y="3371723"/>
                    <a:pt x="51308" y="3621659"/>
                    <a:pt x="236855" y="3745230"/>
                  </a:cubicBezTo>
                  <a:lnTo>
                    <a:pt x="5637149" y="7343013"/>
                  </a:lnTo>
                  <a:cubicBezTo>
                    <a:pt x="5708142" y="7390257"/>
                    <a:pt x="5785485" y="7411847"/>
                    <a:pt x="5860796" y="7411847"/>
                  </a:cubicBezTo>
                  <a:lnTo>
                    <a:pt x="5861812" y="7411847"/>
                  </a:lnTo>
                  <a:cubicBezTo>
                    <a:pt x="6072886" y="7411593"/>
                    <a:pt x="6268847" y="7243699"/>
                    <a:pt x="6268847" y="7004812"/>
                  </a:cubicBezTo>
                  <a:lnTo>
                    <a:pt x="6268847" y="397891"/>
                  </a:lnTo>
                  <a:cubicBezTo>
                    <a:pt x="6268847" y="201803"/>
                    <a:pt x="6130036" y="38227"/>
                    <a:pt x="5945378" y="0"/>
                  </a:cubicBezTo>
                  <a:close/>
                </a:path>
              </a:pathLst>
            </a:custGeom>
            <a:solidFill>
              <a:srgbClr val="FFBC00"/>
            </a:solidFill>
            <a:ln w="12700">
              <a:solidFill>
                <a:srgbClr val="000000"/>
              </a:solidFill>
            </a:ln>
          </p:spPr>
          <p:txBody>
            <a:bodyPr/>
            <a:lstStyle/>
            <a:p>
              <a:endParaRPr lang="en-US"/>
            </a:p>
          </p:txBody>
        </p:sp>
      </p:grpSp>
      <p:sp>
        <p:nvSpPr>
          <p:cNvPr id="10" name="TextBox 10"/>
          <p:cNvSpPr txBox="1"/>
          <p:nvPr/>
        </p:nvSpPr>
        <p:spPr>
          <a:xfrm>
            <a:off x="1028700" y="828675"/>
            <a:ext cx="6771513" cy="695325"/>
          </a:xfrm>
          <a:prstGeom prst="rect">
            <a:avLst/>
          </a:prstGeom>
        </p:spPr>
        <p:txBody>
          <a:bodyPr lIns="0" tIns="0" rIns="0" bIns="0" rtlCol="0" anchor="t">
            <a:spAutoFit/>
          </a:bodyPr>
          <a:lstStyle/>
          <a:p>
            <a:pPr>
              <a:lnSpc>
                <a:spcPts val="5400"/>
              </a:lnSpc>
            </a:pPr>
            <a:r>
              <a:rPr lang="en-US" sz="4500">
                <a:solidFill>
                  <a:srgbClr val="000000"/>
                </a:solidFill>
                <a:latin typeface="League Spartan Bold"/>
              </a:rPr>
              <a:t>RESOURCES </a:t>
            </a:r>
          </a:p>
        </p:txBody>
      </p:sp>
      <p:sp>
        <p:nvSpPr>
          <p:cNvPr id="11" name="TextBox 11"/>
          <p:cNvSpPr txBox="1"/>
          <p:nvPr/>
        </p:nvSpPr>
        <p:spPr>
          <a:xfrm>
            <a:off x="693070" y="2147842"/>
            <a:ext cx="16566230" cy="7776937"/>
          </a:xfrm>
          <a:prstGeom prst="rect">
            <a:avLst/>
          </a:prstGeom>
        </p:spPr>
        <p:txBody>
          <a:bodyPr lIns="0" tIns="0" rIns="0" bIns="0" rtlCol="0" anchor="t">
            <a:spAutoFit/>
          </a:bodyPr>
          <a:lstStyle/>
          <a:p>
            <a:pPr>
              <a:lnSpc>
                <a:spcPts val="3219"/>
              </a:lnSpc>
            </a:pPr>
            <a:r>
              <a:rPr lang="en-US" sz="2299" dirty="0">
                <a:solidFill>
                  <a:srgbClr val="000000"/>
                </a:solidFill>
                <a:latin typeface="Poppins"/>
              </a:rPr>
              <a:t>Allen County Bar Association​</a:t>
            </a:r>
          </a:p>
          <a:p>
            <a:pPr>
              <a:lnSpc>
                <a:spcPts val="3219"/>
              </a:lnSpc>
            </a:pPr>
            <a:r>
              <a:rPr lang="en-US" sz="2299" dirty="0">
                <a:solidFill>
                  <a:srgbClr val="000000"/>
                </a:solidFill>
                <a:latin typeface="Poppins"/>
              </a:rPr>
              <a:t>Mailing Address: 924 South Calhoun Street Fort Wayne, IN 46802. Phone: (260) 423-2359. E-Mail: </a:t>
            </a:r>
            <a:r>
              <a:rPr lang="en-US" sz="2299" dirty="0">
                <a:solidFill>
                  <a:srgbClr val="000000"/>
                </a:solidFill>
                <a:latin typeface="Poppins"/>
                <a:hlinkClick r:id="rId2" tooltip="mailto:acba@allencountybar.org"/>
              </a:rPr>
              <a:t>acba@allencountybar.org</a:t>
            </a:r>
            <a:r>
              <a:rPr lang="en-US" sz="2299" dirty="0">
                <a:solidFill>
                  <a:srgbClr val="000000"/>
                </a:solidFill>
                <a:latin typeface="Poppins"/>
              </a:rPr>
              <a:t>.​</a:t>
            </a:r>
          </a:p>
          <a:p>
            <a:pPr>
              <a:lnSpc>
                <a:spcPts val="3219"/>
              </a:lnSpc>
            </a:pPr>
            <a:r>
              <a:rPr lang="en-US" sz="2299" dirty="0">
                <a:solidFill>
                  <a:srgbClr val="000000"/>
                </a:solidFill>
                <a:latin typeface="Poppins"/>
              </a:rPr>
              <a:t>Allen County Bar Association Legal Line: Every Tuesday from 5:00 p.m. – 7:00 p.m. at (260) 423-2358. Talk to an attorney for 5-10 minutes for free about your legal issue.​</a:t>
            </a:r>
          </a:p>
          <a:p>
            <a:pPr>
              <a:lnSpc>
                <a:spcPts val="3219"/>
              </a:lnSpc>
            </a:pPr>
            <a:r>
              <a:rPr lang="en-US" sz="2299" dirty="0">
                <a:solidFill>
                  <a:srgbClr val="000000"/>
                </a:solidFill>
                <a:latin typeface="Poppins"/>
              </a:rPr>
              <a:t>​</a:t>
            </a:r>
          </a:p>
          <a:p>
            <a:pPr>
              <a:lnSpc>
                <a:spcPts val="3219"/>
              </a:lnSpc>
            </a:pPr>
            <a:r>
              <a:rPr lang="en-US" sz="2299" dirty="0">
                <a:solidFill>
                  <a:srgbClr val="000000"/>
                </a:solidFill>
                <a:latin typeface="Poppins"/>
              </a:rPr>
              <a:t>Volunteer Lawyer Program of Northeast Indiana: The VLP offers attorney services to individuals with limited financial resources in many areas of civil law including divorce, bankruptcy, contracts, consumer issues, real estate, health care and estate law. The VLP cannot provide assistance in the areas of criminal law or Children in Need of Services (CHINS). Call (260) 407-0917 or toll free (877) 407-0917 Monday through Friday, 9:00 a.m. to 4:30 p.m. www.vlpnein.or​g</a:t>
            </a:r>
          </a:p>
          <a:p>
            <a:pPr>
              <a:lnSpc>
                <a:spcPts val="3219"/>
              </a:lnSpc>
            </a:pPr>
            <a:endParaRPr lang="en-US" sz="2299" dirty="0">
              <a:solidFill>
                <a:srgbClr val="000000"/>
              </a:solidFill>
              <a:latin typeface="Poppins"/>
            </a:endParaRPr>
          </a:p>
          <a:p>
            <a:pPr>
              <a:lnSpc>
                <a:spcPts val="3219"/>
              </a:lnSpc>
            </a:pPr>
            <a:r>
              <a:rPr lang="en-US" sz="2299" dirty="0">
                <a:solidFill>
                  <a:srgbClr val="000000"/>
                </a:solidFill>
                <a:latin typeface="Poppins"/>
              </a:rPr>
              <a:t>IN Legal Answers is a project of the Indiana Bar Foundation and the Indiana Pro Bono Commission. These entities share the goal of increasing access to legal advice to those who cannot afford it. The system screens clients for eligibility and, if qualified, allows them to post a question to a private messaging system. The questions are answered by private attorneys volunteering their time. A client has the ability to check the system for answers at any time. Only the name of the client is shared with the volunteer attorney assisting them. All other information is anonymous to ensure complete  privacy.  </a:t>
            </a:r>
            <a:r>
              <a:rPr lang="en-US" sz="2299" dirty="0">
                <a:solidFill>
                  <a:srgbClr val="000000"/>
                </a:solidFill>
                <a:latin typeface="Poppins"/>
                <a:hlinkClick r:id="rId3" tooltip="https://indiana.freelegalanswers.org/"/>
              </a:rPr>
              <a:t>http://www.indianalegalhelp.org/</a:t>
            </a:r>
            <a:r>
              <a:rPr lang="en-US" sz="2299" dirty="0">
                <a:solidFill>
                  <a:srgbClr val="000000"/>
                </a:solidFill>
                <a:latin typeface="Poppins"/>
              </a:rPr>
              <a:t>​</a:t>
            </a:r>
          </a:p>
          <a:p>
            <a:pPr algn="just">
              <a:lnSpc>
                <a:spcPts val="3219"/>
              </a:lnSpc>
              <a:spcBef>
                <a:spcPct val="0"/>
              </a:spcBef>
            </a:pPr>
            <a:endParaRPr lang="en-US" sz="2299" dirty="0">
              <a:solidFill>
                <a:srgbClr val="000000"/>
              </a:solidFill>
              <a:latin typeface="Poppi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663362">
            <a:off x="11890216" y="327296"/>
            <a:ext cx="9582641" cy="14171389"/>
            <a:chOff x="0" y="0"/>
            <a:chExt cx="2523823" cy="3732382"/>
          </a:xfrm>
        </p:grpSpPr>
        <p:sp>
          <p:nvSpPr>
            <p:cNvPr id="3" name="Freeform 3"/>
            <p:cNvSpPr/>
            <p:nvPr/>
          </p:nvSpPr>
          <p:spPr>
            <a:xfrm>
              <a:off x="0" y="0"/>
              <a:ext cx="2523823" cy="3732382"/>
            </a:xfrm>
            <a:custGeom>
              <a:avLst/>
              <a:gdLst/>
              <a:ahLst/>
              <a:cxnLst/>
              <a:rect l="l" t="t" r="r" b="b"/>
              <a:pathLst>
                <a:path w="2523823" h="3732382">
                  <a:moveTo>
                    <a:pt x="0" y="0"/>
                  </a:moveTo>
                  <a:lnTo>
                    <a:pt x="2523823" y="0"/>
                  </a:lnTo>
                  <a:lnTo>
                    <a:pt x="2523823" y="3732382"/>
                  </a:lnTo>
                  <a:lnTo>
                    <a:pt x="0" y="3732382"/>
                  </a:lnTo>
                  <a:close/>
                </a:path>
              </a:pathLst>
            </a:custGeom>
            <a:solidFill>
              <a:srgbClr val="FFBC00"/>
            </a:solidFill>
          </p:spPr>
          <p:txBody>
            <a:bodyPr/>
            <a:lstStyle/>
            <a:p>
              <a:endParaRPr lang="en-US"/>
            </a:p>
          </p:txBody>
        </p:sp>
        <p:sp>
          <p:nvSpPr>
            <p:cNvPr id="4" name="TextBox 4"/>
            <p:cNvSpPr txBox="1"/>
            <p:nvPr/>
          </p:nvSpPr>
          <p:spPr>
            <a:xfrm>
              <a:off x="0" y="-57150"/>
              <a:ext cx="2523823" cy="3789532"/>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1761515">
            <a:off x="12350631" y="-3047439"/>
            <a:ext cx="8661811" cy="14062736"/>
            <a:chOff x="0" y="0"/>
            <a:chExt cx="2281300" cy="3703766"/>
          </a:xfrm>
        </p:grpSpPr>
        <p:sp>
          <p:nvSpPr>
            <p:cNvPr id="6" name="Freeform 6"/>
            <p:cNvSpPr/>
            <p:nvPr/>
          </p:nvSpPr>
          <p:spPr>
            <a:xfrm>
              <a:off x="0" y="0"/>
              <a:ext cx="2281300" cy="3703766"/>
            </a:xfrm>
            <a:custGeom>
              <a:avLst/>
              <a:gdLst/>
              <a:ahLst/>
              <a:cxnLst/>
              <a:rect l="l" t="t" r="r" b="b"/>
              <a:pathLst>
                <a:path w="2281300" h="3703766">
                  <a:moveTo>
                    <a:pt x="0" y="0"/>
                  </a:moveTo>
                  <a:lnTo>
                    <a:pt x="2281300" y="0"/>
                  </a:lnTo>
                  <a:lnTo>
                    <a:pt x="2281300" y="3703766"/>
                  </a:lnTo>
                  <a:lnTo>
                    <a:pt x="0" y="3703766"/>
                  </a:lnTo>
                  <a:close/>
                </a:path>
              </a:pathLst>
            </a:custGeom>
            <a:solidFill>
              <a:srgbClr val="FFBC00"/>
            </a:solidFill>
          </p:spPr>
          <p:txBody>
            <a:bodyPr/>
            <a:lstStyle/>
            <a:p>
              <a:endParaRPr lang="en-US"/>
            </a:p>
          </p:txBody>
        </p:sp>
        <p:sp>
          <p:nvSpPr>
            <p:cNvPr id="7" name="TextBox 7"/>
            <p:cNvSpPr txBox="1"/>
            <p:nvPr/>
          </p:nvSpPr>
          <p:spPr>
            <a:xfrm>
              <a:off x="0" y="-57150"/>
              <a:ext cx="2281300" cy="3760916"/>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741840" y="132538"/>
            <a:ext cx="11201400" cy="1122797"/>
            <a:chOff x="0" y="0"/>
            <a:chExt cx="2950163" cy="408301"/>
          </a:xfrm>
        </p:grpSpPr>
        <p:sp>
          <p:nvSpPr>
            <p:cNvPr id="9" name="Freeform 9"/>
            <p:cNvSpPr/>
            <p:nvPr/>
          </p:nvSpPr>
          <p:spPr>
            <a:xfrm>
              <a:off x="0" y="0"/>
              <a:ext cx="2950163" cy="408301"/>
            </a:xfrm>
            <a:custGeom>
              <a:avLst/>
              <a:gdLst/>
              <a:ahLst/>
              <a:cxnLst/>
              <a:rect l="l" t="t" r="r" b="b"/>
              <a:pathLst>
                <a:path w="2950163" h="408301">
                  <a:moveTo>
                    <a:pt x="63586" y="0"/>
                  </a:moveTo>
                  <a:lnTo>
                    <a:pt x="2886577" y="0"/>
                  </a:lnTo>
                  <a:cubicBezTo>
                    <a:pt x="2903441" y="0"/>
                    <a:pt x="2919614" y="6699"/>
                    <a:pt x="2931539" y="18624"/>
                  </a:cubicBezTo>
                  <a:cubicBezTo>
                    <a:pt x="2943464" y="30549"/>
                    <a:pt x="2950163" y="46722"/>
                    <a:pt x="2950163" y="63586"/>
                  </a:cubicBezTo>
                  <a:lnTo>
                    <a:pt x="2950163" y="344715"/>
                  </a:lnTo>
                  <a:cubicBezTo>
                    <a:pt x="2950163" y="361579"/>
                    <a:pt x="2943464" y="377753"/>
                    <a:pt x="2931539" y="389677"/>
                  </a:cubicBezTo>
                  <a:cubicBezTo>
                    <a:pt x="2919614" y="401602"/>
                    <a:pt x="2903441" y="408301"/>
                    <a:pt x="2886577" y="408301"/>
                  </a:cubicBezTo>
                  <a:lnTo>
                    <a:pt x="63586" y="408301"/>
                  </a:lnTo>
                  <a:cubicBezTo>
                    <a:pt x="46722" y="408301"/>
                    <a:pt x="30549" y="401602"/>
                    <a:pt x="18624" y="389677"/>
                  </a:cubicBezTo>
                  <a:cubicBezTo>
                    <a:pt x="6699" y="377753"/>
                    <a:pt x="0" y="361579"/>
                    <a:pt x="0" y="344715"/>
                  </a:cubicBezTo>
                  <a:lnTo>
                    <a:pt x="0" y="63586"/>
                  </a:lnTo>
                  <a:cubicBezTo>
                    <a:pt x="0" y="46722"/>
                    <a:pt x="6699" y="30549"/>
                    <a:pt x="18624" y="18624"/>
                  </a:cubicBezTo>
                  <a:cubicBezTo>
                    <a:pt x="30549" y="6699"/>
                    <a:pt x="46722" y="0"/>
                    <a:pt x="63586" y="0"/>
                  </a:cubicBezTo>
                  <a:close/>
                </a:path>
              </a:pathLst>
            </a:custGeom>
            <a:solidFill>
              <a:srgbClr val="FFBC00"/>
            </a:solidFill>
          </p:spPr>
          <p:txBody>
            <a:bodyPr/>
            <a:lstStyle/>
            <a:p>
              <a:endParaRPr lang="en-US"/>
            </a:p>
          </p:txBody>
        </p:sp>
        <p:sp>
          <p:nvSpPr>
            <p:cNvPr id="10" name="TextBox 10"/>
            <p:cNvSpPr txBox="1"/>
            <p:nvPr/>
          </p:nvSpPr>
          <p:spPr>
            <a:xfrm>
              <a:off x="0" y="-57150"/>
              <a:ext cx="2950163" cy="465451"/>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1208835" y="346273"/>
            <a:ext cx="7123860" cy="695325"/>
          </a:xfrm>
          <a:prstGeom prst="rect">
            <a:avLst/>
          </a:prstGeom>
        </p:spPr>
        <p:txBody>
          <a:bodyPr lIns="0" tIns="0" rIns="0" bIns="0" rtlCol="0" anchor="t">
            <a:spAutoFit/>
          </a:bodyPr>
          <a:lstStyle/>
          <a:p>
            <a:pPr>
              <a:lnSpc>
                <a:spcPts val="5400"/>
              </a:lnSpc>
            </a:pPr>
            <a:r>
              <a:rPr lang="en-US" sz="4500" dirty="0">
                <a:solidFill>
                  <a:srgbClr val="000000"/>
                </a:solidFill>
                <a:latin typeface="League Spartan Bold"/>
              </a:rPr>
              <a:t>RESOURCES CONT’D</a:t>
            </a:r>
          </a:p>
        </p:txBody>
      </p:sp>
      <p:sp>
        <p:nvSpPr>
          <p:cNvPr id="12" name="TextBox 12"/>
          <p:cNvSpPr txBox="1"/>
          <p:nvPr/>
        </p:nvSpPr>
        <p:spPr>
          <a:xfrm>
            <a:off x="467867" y="1412493"/>
            <a:ext cx="16721148" cy="9520170"/>
          </a:xfrm>
          <a:prstGeom prst="rect">
            <a:avLst/>
          </a:prstGeom>
        </p:spPr>
        <p:txBody>
          <a:bodyPr lIns="0" tIns="0" rIns="0" bIns="0" rtlCol="0" anchor="t">
            <a:spAutoFit/>
          </a:bodyPr>
          <a:lstStyle/>
          <a:p>
            <a:pPr algn="just">
              <a:lnSpc>
                <a:spcPts val="3061"/>
              </a:lnSpc>
            </a:pPr>
            <a:r>
              <a:rPr lang="en-US" sz="2186" dirty="0">
                <a:solidFill>
                  <a:srgbClr val="000000"/>
                </a:solidFill>
                <a:latin typeface="Poppins"/>
              </a:rPr>
              <a:t>Indiana Legal Services: The program offers services on legal issues such as divorce, child custody, consumer law, senior law, housing, Medicaid and unemployment. No legal advice is given for criminal cases. Call (260) 424-9155 or toll-free (888) 442-8600 Tuesday through Thursday, 8:30 – 11:30 a.m.  </a:t>
            </a:r>
            <a:r>
              <a:rPr lang="en-US" sz="2186" dirty="0">
                <a:solidFill>
                  <a:srgbClr val="000000"/>
                </a:solidFill>
                <a:latin typeface="Poppins"/>
                <a:hlinkClick r:id="rId2" tooltip="http://www.indianajustice.org/"/>
              </a:rPr>
              <a:t>www.indianajustice.org</a:t>
            </a:r>
            <a:r>
              <a:rPr lang="en-US" sz="2186" dirty="0">
                <a:solidFill>
                  <a:srgbClr val="000000"/>
                </a:solidFill>
                <a:latin typeface="Poppins"/>
              </a:rPr>
              <a:t>.​</a:t>
            </a:r>
          </a:p>
          <a:p>
            <a:pPr algn="just">
              <a:lnSpc>
                <a:spcPts val="3061"/>
              </a:lnSpc>
            </a:pPr>
            <a:r>
              <a:rPr lang="en-US" sz="2186" dirty="0">
                <a:solidFill>
                  <a:srgbClr val="000000"/>
                </a:solidFill>
                <a:latin typeface="Poppins"/>
              </a:rPr>
              <a:t>​</a:t>
            </a:r>
          </a:p>
          <a:p>
            <a:pPr algn="just">
              <a:lnSpc>
                <a:spcPts val="3061"/>
              </a:lnSpc>
            </a:pPr>
            <a:r>
              <a:rPr lang="en-US" sz="2186" dirty="0">
                <a:solidFill>
                  <a:srgbClr val="000000"/>
                </a:solidFill>
                <a:latin typeface="Poppins"/>
              </a:rPr>
              <a:t>Indiana Self-Service Legal Center: This website was created to provide valuable information, court forms, and various resources for people who represent themselves in court. You will find various court forms required by the courts and instructions on completing them. You will also find several court forms and other useful documents that have been translated into Spanish with the help of the Indiana Hispanic Law Project. This website will also show you different ways to find an attorney to assist you with your case; an explanation of what mediation is and how it works and a list of certified mediators; suggestions on preparing for court; items that court staff can and cannot help you with; web links to legal dictionaries and other legal materials; links to various courts in Indiana and the United States; and links to other self-service sites.  </a:t>
            </a:r>
            <a:r>
              <a:rPr lang="en-US" sz="2186" dirty="0">
                <a:solidFill>
                  <a:srgbClr val="000000"/>
                </a:solidFill>
                <a:latin typeface="Poppins"/>
                <a:hlinkClick r:id="rId3" tooltip="http://www.in.gov/judiciary/selfservice/index.htm"/>
              </a:rPr>
              <a:t>http://www.in.gov/judiciary/selfservice/index.htm</a:t>
            </a:r>
          </a:p>
          <a:p>
            <a:pPr algn="just">
              <a:lnSpc>
                <a:spcPts val="3061"/>
              </a:lnSpc>
            </a:pPr>
            <a:endParaRPr lang="en-US" sz="2186" dirty="0">
              <a:solidFill>
                <a:srgbClr val="000000"/>
              </a:solidFill>
              <a:latin typeface="Poppins"/>
              <a:hlinkClick r:id="rId3" tooltip="http://www.in.gov/judiciary/selfservice/index.htm"/>
            </a:endParaRPr>
          </a:p>
          <a:p>
            <a:pPr algn="just">
              <a:lnSpc>
                <a:spcPts val="3061"/>
              </a:lnSpc>
            </a:pPr>
            <a:r>
              <a:rPr lang="en-US" sz="2186" dirty="0">
                <a:solidFill>
                  <a:srgbClr val="000000"/>
                </a:solidFill>
                <a:latin typeface="Poppins"/>
              </a:rPr>
              <a:t>Neighborhood Christian Legal Clinic: The NCLC offers free legal assistance to those who are at or below 125% of the federal poverty level. They offer support in immigration, bankruptcy, tax, housing and limited family law matters among other issues. NCLC is unable to provide assistance in criminal or divorce cases.  </a:t>
            </a:r>
            <a:r>
              <a:rPr lang="en-US" sz="2186" dirty="0">
                <a:solidFill>
                  <a:srgbClr val="000000"/>
                </a:solidFill>
                <a:latin typeface="Poppins"/>
                <a:hlinkClick r:id="rId4" tooltip="http://www.nclegalclinic.org/"/>
              </a:rPr>
              <a:t>www.nclegalclinic.org</a:t>
            </a:r>
            <a:r>
              <a:rPr lang="en-US" sz="2186" dirty="0">
                <a:solidFill>
                  <a:srgbClr val="000000"/>
                </a:solidFill>
                <a:latin typeface="Poppins"/>
              </a:rPr>
              <a:t>.​</a:t>
            </a:r>
          </a:p>
          <a:p>
            <a:pPr algn="just">
              <a:lnSpc>
                <a:spcPts val="3061"/>
              </a:lnSpc>
            </a:pPr>
            <a:endParaRPr lang="en-US" sz="800" dirty="0">
              <a:solidFill>
                <a:srgbClr val="000000"/>
              </a:solidFill>
              <a:latin typeface="Poppins"/>
            </a:endParaRPr>
          </a:p>
          <a:p>
            <a:pPr algn="just">
              <a:lnSpc>
                <a:spcPts val="3061"/>
              </a:lnSpc>
            </a:pPr>
            <a:r>
              <a:rPr lang="en-US" sz="2186" dirty="0">
                <a:solidFill>
                  <a:srgbClr val="000000"/>
                </a:solidFill>
                <a:latin typeface="Poppins"/>
                <a:hlinkClick r:id="rId5" tooltip="http://www.in.gov/fssa/da/3479.htm"/>
              </a:rPr>
              <a:t>Adult Protective Services</a:t>
            </a:r>
            <a:r>
              <a:rPr lang="en-US" sz="2186" dirty="0">
                <a:solidFill>
                  <a:srgbClr val="000000"/>
                </a:solidFill>
                <a:latin typeface="Poppins"/>
              </a:rPr>
              <a:t>​</a:t>
            </a:r>
          </a:p>
          <a:p>
            <a:pPr algn="just">
              <a:lnSpc>
                <a:spcPts val="3061"/>
              </a:lnSpc>
            </a:pPr>
            <a:r>
              <a:rPr lang="en-US" sz="2186" dirty="0">
                <a:solidFill>
                  <a:srgbClr val="000000"/>
                </a:solidFill>
                <a:latin typeface="Poppins"/>
                <a:hlinkClick r:id="rId6" tooltip="http://www.thearctrust.org/"/>
              </a:rPr>
              <a:t>Arc Master Trust</a:t>
            </a:r>
            <a:r>
              <a:rPr lang="en-US" sz="2186" dirty="0">
                <a:solidFill>
                  <a:srgbClr val="000000"/>
                </a:solidFill>
                <a:latin typeface="Poppins"/>
              </a:rPr>
              <a:t>​</a:t>
            </a:r>
          </a:p>
          <a:p>
            <a:pPr algn="just">
              <a:lnSpc>
                <a:spcPts val="3061"/>
              </a:lnSpc>
            </a:pPr>
            <a:r>
              <a:rPr lang="en-US" sz="2186" dirty="0">
                <a:solidFill>
                  <a:srgbClr val="000000"/>
                </a:solidFill>
                <a:latin typeface="Poppins"/>
                <a:hlinkClick r:id="rId7" tooltip="https://www.in.gov/fssa/ddrs/developmental-disability-services/bureau-of-developmental-disabilities-services/"/>
              </a:rPr>
              <a:t>Bureau of Developmental Disabilities Services</a:t>
            </a:r>
            <a:r>
              <a:rPr lang="en-US" sz="2186" dirty="0">
                <a:solidFill>
                  <a:srgbClr val="000000"/>
                </a:solidFill>
                <a:latin typeface="Poppins"/>
              </a:rPr>
              <a:t>​</a:t>
            </a:r>
          </a:p>
          <a:p>
            <a:pPr algn="just">
              <a:lnSpc>
                <a:spcPts val="3061"/>
              </a:lnSpc>
            </a:pPr>
            <a:r>
              <a:rPr lang="en-US" sz="2186" dirty="0">
                <a:solidFill>
                  <a:srgbClr val="000000"/>
                </a:solidFill>
                <a:latin typeface="Poppins"/>
                <a:hlinkClick r:id="rId8" tooltip="https://www.guardianship.org/"/>
              </a:rPr>
              <a:t>National Guardianship Association</a:t>
            </a:r>
            <a:r>
              <a:rPr lang="en-US" sz="2186" dirty="0">
                <a:solidFill>
                  <a:srgbClr val="000000"/>
                </a:solidFill>
                <a:latin typeface="Poppins"/>
              </a:rPr>
              <a:t>​</a:t>
            </a:r>
          </a:p>
          <a:p>
            <a:pPr algn="just">
              <a:lnSpc>
                <a:spcPts val="3061"/>
              </a:lnSpc>
            </a:pPr>
            <a:r>
              <a:rPr lang="en-US" sz="2186" dirty="0">
                <a:solidFill>
                  <a:srgbClr val="000000"/>
                </a:solidFill>
                <a:latin typeface="Poppins"/>
                <a:hlinkClick r:id="rId9" tooltip="https://www.saind.org/"/>
              </a:rPr>
              <a:t>Self-Advocates of Indiana</a:t>
            </a:r>
          </a:p>
          <a:p>
            <a:pPr algn="just">
              <a:lnSpc>
                <a:spcPts val="3061"/>
              </a:lnSpc>
            </a:pPr>
            <a:endParaRPr lang="en-US" sz="2186" dirty="0">
              <a:solidFill>
                <a:srgbClr val="000000"/>
              </a:solidFill>
              <a:latin typeface="Poppins"/>
              <a:hlinkClick r:id="rId9" tooltip="https://www.saind.org/"/>
            </a:endParaRPr>
          </a:p>
          <a:p>
            <a:pPr algn="just">
              <a:lnSpc>
                <a:spcPts val="3061"/>
              </a:lnSpc>
              <a:spcBef>
                <a:spcPct val="0"/>
              </a:spcBef>
            </a:pPr>
            <a:endParaRPr lang="en-US" sz="2186" dirty="0">
              <a:solidFill>
                <a:srgbClr val="000000"/>
              </a:solidFill>
              <a:latin typeface="Poppins"/>
              <a:hlinkClick r:id="rId9" tooltip="https://www.saind.org/"/>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grpSp>
        <p:nvGrpSpPr>
          <p:cNvPr id="2" name="Group 2"/>
          <p:cNvGrpSpPr/>
          <p:nvPr/>
        </p:nvGrpSpPr>
        <p:grpSpPr>
          <a:xfrm rot="-1801313">
            <a:off x="7944412" y="2305957"/>
            <a:ext cx="1603602" cy="9552208"/>
            <a:chOff x="0" y="0"/>
            <a:chExt cx="422348" cy="2515808"/>
          </a:xfrm>
        </p:grpSpPr>
        <p:sp>
          <p:nvSpPr>
            <p:cNvPr id="3" name="Freeform 3"/>
            <p:cNvSpPr/>
            <p:nvPr/>
          </p:nvSpPr>
          <p:spPr>
            <a:xfrm>
              <a:off x="0" y="0"/>
              <a:ext cx="422348" cy="2515808"/>
            </a:xfrm>
            <a:custGeom>
              <a:avLst/>
              <a:gdLst/>
              <a:ahLst/>
              <a:cxnLst/>
              <a:rect l="l" t="t" r="r" b="b"/>
              <a:pathLst>
                <a:path w="422348" h="2515808">
                  <a:moveTo>
                    <a:pt x="0" y="0"/>
                  </a:moveTo>
                  <a:lnTo>
                    <a:pt x="422348" y="0"/>
                  </a:lnTo>
                  <a:lnTo>
                    <a:pt x="422348" y="2515808"/>
                  </a:lnTo>
                  <a:lnTo>
                    <a:pt x="0" y="2515808"/>
                  </a:lnTo>
                  <a:close/>
                </a:path>
              </a:pathLst>
            </a:custGeom>
            <a:solidFill>
              <a:srgbClr val="FFBC00"/>
            </a:solidFill>
          </p:spPr>
          <p:txBody>
            <a:bodyPr/>
            <a:lstStyle/>
            <a:p>
              <a:endParaRPr lang="en-US"/>
            </a:p>
          </p:txBody>
        </p:sp>
        <p:sp>
          <p:nvSpPr>
            <p:cNvPr id="4" name="TextBox 4"/>
            <p:cNvSpPr txBox="1"/>
            <p:nvPr/>
          </p:nvSpPr>
          <p:spPr>
            <a:xfrm>
              <a:off x="0" y="-57150"/>
              <a:ext cx="422348" cy="2572958"/>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1801313">
            <a:off x="16945529" y="-2609268"/>
            <a:ext cx="1603602" cy="5817991"/>
            <a:chOff x="0" y="0"/>
            <a:chExt cx="422348" cy="1532310"/>
          </a:xfrm>
        </p:grpSpPr>
        <p:sp>
          <p:nvSpPr>
            <p:cNvPr id="6" name="Freeform 6"/>
            <p:cNvSpPr/>
            <p:nvPr/>
          </p:nvSpPr>
          <p:spPr>
            <a:xfrm>
              <a:off x="0" y="0"/>
              <a:ext cx="422348" cy="1532310"/>
            </a:xfrm>
            <a:custGeom>
              <a:avLst/>
              <a:gdLst/>
              <a:ahLst/>
              <a:cxnLst/>
              <a:rect l="l" t="t" r="r" b="b"/>
              <a:pathLst>
                <a:path w="422348" h="1532310">
                  <a:moveTo>
                    <a:pt x="0" y="0"/>
                  </a:moveTo>
                  <a:lnTo>
                    <a:pt x="422348" y="0"/>
                  </a:lnTo>
                  <a:lnTo>
                    <a:pt x="422348" y="1532310"/>
                  </a:lnTo>
                  <a:lnTo>
                    <a:pt x="0" y="1532310"/>
                  </a:lnTo>
                  <a:close/>
                </a:path>
              </a:pathLst>
            </a:custGeom>
            <a:solidFill>
              <a:srgbClr val="FFBC00"/>
            </a:solidFill>
          </p:spPr>
          <p:txBody>
            <a:bodyPr/>
            <a:lstStyle/>
            <a:p>
              <a:endParaRPr lang="en-US"/>
            </a:p>
          </p:txBody>
        </p:sp>
        <p:sp>
          <p:nvSpPr>
            <p:cNvPr id="7" name="TextBox 7"/>
            <p:cNvSpPr txBox="1"/>
            <p:nvPr/>
          </p:nvSpPr>
          <p:spPr>
            <a:xfrm>
              <a:off x="0" y="-57150"/>
              <a:ext cx="422348" cy="158946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1323218">
            <a:off x="-260294" y="-2499941"/>
            <a:ext cx="9329309" cy="13900928"/>
            <a:chOff x="0" y="0"/>
            <a:chExt cx="640025" cy="953655"/>
          </a:xfrm>
        </p:grpSpPr>
        <p:sp>
          <p:nvSpPr>
            <p:cNvPr id="9" name="Freeform 9"/>
            <p:cNvSpPr/>
            <p:nvPr/>
          </p:nvSpPr>
          <p:spPr>
            <a:xfrm>
              <a:off x="0" y="0"/>
              <a:ext cx="640025" cy="953655"/>
            </a:xfrm>
            <a:custGeom>
              <a:avLst/>
              <a:gdLst/>
              <a:ahLst/>
              <a:cxnLst/>
              <a:rect l="l" t="t" r="r" b="b"/>
              <a:pathLst>
                <a:path w="640025" h="953655">
                  <a:moveTo>
                    <a:pt x="203200" y="0"/>
                  </a:moveTo>
                  <a:lnTo>
                    <a:pt x="640025" y="0"/>
                  </a:lnTo>
                  <a:lnTo>
                    <a:pt x="436825" y="953655"/>
                  </a:lnTo>
                  <a:lnTo>
                    <a:pt x="0" y="953655"/>
                  </a:lnTo>
                  <a:lnTo>
                    <a:pt x="203200" y="0"/>
                  </a:lnTo>
                  <a:close/>
                </a:path>
              </a:pathLst>
            </a:custGeom>
            <a:solidFill>
              <a:srgbClr val="003D60"/>
            </a:solidFill>
          </p:spPr>
          <p:txBody>
            <a:bodyPr/>
            <a:lstStyle/>
            <a:p>
              <a:endParaRPr lang="en-US"/>
            </a:p>
          </p:txBody>
        </p:sp>
        <p:sp>
          <p:nvSpPr>
            <p:cNvPr id="10" name="TextBox 10"/>
            <p:cNvSpPr txBox="1"/>
            <p:nvPr/>
          </p:nvSpPr>
          <p:spPr>
            <a:xfrm>
              <a:off x="101600" y="-57150"/>
              <a:ext cx="436825" cy="1010805"/>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rot="-7234808">
            <a:off x="-545671" y="4853273"/>
            <a:ext cx="16230600" cy="770953"/>
          </a:xfrm>
          <a:custGeom>
            <a:avLst/>
            <a:gdLst/>
            <a:ahLst/>
            <a:cxnLst/>
            <a:rect l="l" t="t" r="r" b="b"/>
            <a:pathLst>
              <a:path w="16230600" h="770953">
                <a:moveTo>
                  <a:pt x="0" y="0"/>
                </a:moveTo>
                <a:lnTo>
                  <a:pt x="16230600" y="0"/>
                </a:lnTo>
                <a:lnTo>
                  <a:pt x="16230600" y="770954"/>
                </a:lnTo>
                <a:lnTo>
                  <a:pt x="0" y="770954"/>
                </a:lnTo>
                <a:lnTo>
                  <a:pt x="0" y="0"/>
                </a:lnTo>
                <a:close/>
              </a:path>
            </a:pathLst>
          </a:custGeom>
          <a:blipFill>
            <a:blip r:embed="rId2">
              <a:alphaModFix amt="52000"/>
            </a:blip>
            <a:stretch>
              <a:fillRect/>
            </a:stretch>
          </a:blipFill>
        </p:spPr>
        <p:txBody>
          <a:bodyPr/>
          <a:lstStyle/>
          <a:p>
            <a:endParaRPr lang="en-US"/>
          </a:p>
        </p:txBody>
      </p:sp>
      <p:grpSp>
        <p:nvGrpSpPr>
          <p:cNvPr id="12" name="Group 12"/>
          <p:cNvGrpSpPr>
            <a:grpSpLocks noChangeAspect="1"/>
          </p:cNvGrpSpPr>
          <p:nvPr/>
        </p:nvGrpSpPr>
        <p:grpSpPr>
          <a:xfrm>
            <a:off x="-182402" y="-15576"/>
            <a:ext cx="10341615" cy="10508652"/>
            <a:chOff x="0" y="0"/>
            <a:chExt cx="5765800" cy="5858929"/>
          </a:xfrm>
        </p:grpSpPr>
        <p:sp>
          <p:nvSpPr>
            <p:cNvPr id="13" name="Freeform 13"/>
            <p:cNvSpPr/>
            <p:nvPr/>
          </p:nvSpPr>
          <p:spPr>
            <a:xfrm>
              <a:off x="0" y="0"/>
              <a:ext cx="5765800" cy="5858891"/>
            </a:xfrm>
            <a:custGeom>
              <a:avLst/>
              <a:gdLst/>
              <a:ahLst/>
              <a:cxnLst/>
              <a:rect l="l" t="t" r="r" b="b"/>
              <a:pathLst>
                <a:path w="5765800" h="5858891">
                  <a:moveTo>
                    <a:pt x="0" y="0"/>
                  </a:moveTo>
                  <a:lnTo>
                    <a:pt x="0" y="5858891"/>
                  </a:lnTo>
                  <a:lnTo>
                    <a:pt x="5765800" y="5858891"/>
                  </a:lnTo>
                  <a:lnTo>
                    <a:pt x="2235200" y="0"/>
                  </a:lnTo>
                  <a:close/>
                </a:path>
              </a:pathLst>
            </a:custGeom>
            <a:blipFill>
              <a:blip r:embed="rId3"/>
              <a:stretch>
                <a:fillRect t="-2023" b="-2023"/>
              </a:stretch>
            </a:blipFill>
          </p:spPr>
          <p:txBody>
            <a:bodyPr/>
            <a:lstStyle/>
            <a:p>
              <a:endParaRPr lang="en-US"/>
            </a:p>
          </p:txBody>
        </p:sp>
      </p:grpSp>
      <p:grpSp>
        <p:nvGrpSpPr>
          <p:cNvPr id="14" name="Group 14"/>
          <p:cNvGrpSpPr/>
          <p:nvPr/>
        </p:nvGrpSpPr>
        <p:grpSpPr>
          <a:xfrm rot="-1801313">
            <a:off x="-1212776" y="4436810"/>
            <a:ext cx="2060748" cy="7889373"/>
            <a:chOff x="0" y="0"/>
            <a:chExt cx="542748" cy="2077860"/>
          </a:xfrm>
        </p:grpSpPr>
        <p:sp>
          <p:nvSpPr>
            <p:cNvPr id="15" name="Freeform 15"/>
            <p:cNvSpPr/>
            <p:nvPr/>
          </p:nvSpPr>
          <p:spPr>
            <a:xfrm>
              <a:off x="0" y="0"/>
              <a:ext cx="542748" cy="2077860"/>
            </a:xfrm>
            <a:custGeom>
              <a:avLst/>
              <a:gdLst/>
              <a:ahLst/>
              <a:cxnLst/>
              <a:rect l="l" t="t" r="r" b="b"/>
              <a:pathLst>
                <a:path w="542748" h="2077860">
                  <a:moveTo>
                    <a:pt x="0" y="0"/>
                  </a:moveTo>
                  <a:lnTo>
                    <a:pt x="542748" y="0"/>
                  </a:lnTo>
                  <a:lnTo>
                    <a:pt x="542748" y="2077860"/>
                  </a:lnTo>
                  <a:lnTo>
                    <a:pt x="0" y="2077860"/>
                  </a:lnTo>
                  <a:close/>
                </a:path>
              </a:pathLst>
            </a:custGeom>
            <a:solidFill>
              <a:srgbClr val="003D60"/>
            </a:solidFill>
          </p:spPr>
          <p:txBody>
            <a:bodyPr/>
            <a:lstStyle/>
            <a:p>
              <a:endParaRPr lang="en-US"/>
            </a:p>
          </p:txBody>
        </p:sp>
        <p:sp>
          <p:nvSpPr>
            <p:cNvPr id="16" name="TextBox 16"/>
            <p:cNvSpPr txBox="1"/>
            <p:nvPr/>
          </p:nvSpPr>
          <p:spPr>
            <a:xfrm>
              <a:off x="0" y="-57150"/>
              <a:ext cx="542748" cy="2135010"/>
            </a:xfrm>
            <a:prstGeom prst="rect">
              <a:avLst/>
            </a:prstGeom>
          </p:spPr>
          <p:txBody>
            <a:bodyPr lIns="50800" tIns="50800" rIns="50800" bIns="50800" rtlCol="0" anchor="ctr"/>
            <a:lstStyle/>
            <a:p>
              <a:pPr algn="ctr">
                <a:lnSpc>
                  <a:spcPts val="2659"/>
                </a:lnSpc>
              </a:pPr>
              <a:endParaRPr/>
            </a:p>
          </p:txBody>
        </p:sp>
      </p:grpSp>
      <p:sp>
        <p:nvSpPr>
          <p:cNvPr id="17" name="Freeform 17"/>
          <p:cNvSpPr/>
          <p:nvPr/>
        </p:nvSpPr>
        <p:spPr>
          <a:xfrm rot="-3131416">
            <a:off x="-4080653" y="2120145"/>
            <a:ext cx="12285790" cy="583575"/>
          </a:xfrm>
          <a:custGeom>
            <a:avLst/>
            <a:gdLst/>
            <a:ahLst/>
            <a:cxnLst/>
            <a:rect l="l" t="t" r="r" b="b"/>
            <a:pathLst>
              <a:path w="12285790" h="583575">
                <a:moveTo>
                  <a:pt x="0" y="0"/>
                </a:moveTo>
                <a:lnTo>
                  <a:pt x="12285790" y="0"/>
                </a:lnTo>
                <a:lnTo>
                  <a:pt x="12285790" y="583575"/>
                </a:lnTo>
                <a:lnTo>
                  <a:pt x="0" y="583575"/>
                </a:lnTo>
                <a:lnTo>
                  <a:pt x="0" y="0"/>
                </a:lnTo>
                <a:close/>
              </a:path>
            </a:pathLst>
          </a:custGeom>
          <a:blipFill>
            <a:blip r:embed="rId2">
              <a:alphaModFix amt="65000"/>
            </a:blip>
            <a:stretch>
              <a:fillRect/>
            </a:stretch>
          </a:blipFill>
        </p:spPr>
        <p:txBody>
          <a:bodyPr/>
          <a:lstStyle/>
          <a:p>
            <a:endParaRPr lang="en-US"/>
          </a:p>
        </p:txBody>
      </p:sp>
      <p:grpSp>
        <p:nvGrpSpPr>
          <p:cNvPr id="18" name="Group 18"/>
          <p:cNvGrpSpPr/>
          <p:nvPr/>
        </p:nvGrpSpPr>
        <p:grpSpPr>
          <a:xfrm rot="2252587">
            <a:off x="-1105257" y="-2239445"/>
            <a:ext cx="3086100" cy="7845843"/>
            <a:chOff x="0" y="0"/>
            <a:chExt cx="812800" cy="2066395"/>
          </a:xfrm>
        </p:grpSpPr>
        <p:sp>
          <p:nvSpPr>
            <p:cNvPr id="19" name="Freeform 19"/>
            <p:cNvSpPr/>
            <p:nvPr/>
          </p:nvSpPr>
          <p:spPr>
            <a:xfrm>
              <a:off x="0" y="0"/>
              <a:ext cx="812800" cy="2066395"/>
            </a:xfrm>
            <a:custGeom>
              <a:avLst/>
              <a:gdLst/>
              <a:ahLst/>
              <a:cxnLst/>
              <a:rect l="l" t="t" r="r" b="b"/>
              <a:pathLst>
                <a:path w="812800" h="2066395">
                  <a:moveTo>
                    <a:pt x="0" y="0"/>
                  </a:moveTo>
                  <a:lnTo>
                    <a:pt x="812800" y="0"/>
                  </a:lnTo>
                  <a:lnTo>
                    <a:pt x="812800" y="2066395"/>
                  </a:lnTo>
                  <a:lnTo>
                    <a:pt x="0" y="2066395"/>
                  </a:lnTo>
                  <a:close/>
                </a:path>
              </a:pathLst>
            </a:custGeom>
            <a:solidFill>
              <a:srgbClr val="FFBC00"/>
            </a:solidFill>
          </p:spPr>
          <p:txBody>
            <a:bodyPr/>
            <a:lstStyle/>
            <a:p>
              <a:endParaRPr lang="en-US"/>
            </a:p>
          </p:txBody>
        </p:sp>
        <p:sp>
          <p:nvSpPr>
            <p:cNvPr id="20" name="TextBox 20"/>
            <p:cNvSpPr txBox="1"/>
            <p:nvPr/>
          </p:nvSpPr>
          <p:spPr>
            <a:xfrm>
              <a:off x="0" y="-57150"/>
              <a:ext cx="812800" cy="2123545"/>
            </a:xfrm>
            <a:prstGeom prst="rect">
              <a:avLst/>
            </a:prstGeom>
          </p:spPr>
          <p:txBody>
            <a:bodyPr lIns="50800" tIns="50800" rIns="50800" bIns="50800" rtlCol="0" anchor="ctr"/>
            <a:lstStyle/>
            <a:p>
              <a:pPr algn="ctr">
                <a:lnSpc>
                  <a:spcPts val="2659"/>
                </a:lnSpc>
              </a:pPr>
              <a:endParaRPr/>
            </a:p>
          </p:txBody>
        </p:sp>
      </p:grpSp>
      <p:sp>
        <p:nvSpPr>
          <p:cNvPr id="21" name="Freeform 21"/>
          <p:cNvSpPr/>
          <p:nvPr/>
        </p:nvSpPr>
        <p:spPr>
          <a:xfrm>
            <a:off x="10965813" y="818355"/>
            <a:ext cx="5793789" cy="2106832"/>
          </a:xfrm>
          <a:custGeom>
            <a:avLst/>
            <a:gdLst/>
            <a:ahLst/>
            <a:cxnLst/>
            <a:rect l="l" t="t" r="r" b="b"/>
            <a:pathLst>
              <a:path w="5793789" h="2106832">
                <a:moveTo>
                  <a:pt x="0" y="0"/>
                </a:moveTo>
                <a:lnTo>
                  <a:pt x="5793789" y="0"/>
                </a:lnTo>
                <a:lnTo>
                  <a:pt x="5793789" y="2106832"/>
                </a:lnTo>
                <a:lnTo>
                  <a:pt x="0" y="2106832"/>
                </a:lnTo>
                <a:lnTo>
                  <a:pt x="0" y="0"/>
                </a:lnTo>
                <a:close/>
              </a:path>
            </a:pathLst>
          </a:custGeom>
          <a:blipFill>
            <a:blip r:embed="rId4"/>
            <a:stretch>
              <a:fillRect/>
            </a:stretch>
          </a:blipFill>
        </p:spPr>
        <p:txBody>
          <a:bodyPr/>
          <a:lstStyle/>
          <a:p>
            <a:endParaRPr lang="en-US"/>
          </a:p>
        </p:txBody>
      </p:sp>
      <p:sp>
        <p:nvSpPr>
          <p:cNvPr id="22" name="TextBox 22"/>
          <p:cNvSpPr txBox="1"/>
          <p:nvPr/>
        </p:nvSpPr>
        <p:spPr>
          <a:xfrm>
            <a:off x="9345953" y="3471163"/>
            <a:ext cx="7913347" cy="1266825"/>
          </a:xfrm>
          <a:prstGeom prst="rect">
            <a:avLst/>
          </a:prstGeom>
        </p:spPr>
        <p:txBody>
          <a:bodyPr lIns="0" tIns="0" rIns="0" bIns="0" rtlCol="0" anchor="t">
            <a:spAutoFit/>
          </a:bodyPr>
          <a:lstStyle/>
          <a:p>
            <a:pPr algn="r">
              <a:lnSpc>
                <a:spcPts val="10499"/>
              </a:lnSpc>
            </a:pPr>
            <a:r>
              <a:rPr lang="en-US" sz="7499" dirty="0">
                <a:solidFill>
                  <a:srgbClr val="000000"/>
                </a:solidFill>
                <a:latin typeface="League Spartan Bold"/>
              </a:rPr>
              <a:t>GUARDIANSHIP</a:t>
            </a:r>
          </a:p>
        </p:txBody>
      </p:sp>
      <p:sp>
        <p:nvSpPr>
          <p:cNvPr id="23" name="TextBox 23"/>
          <p:cNvSpPr txBox="1"/>
          <p:nvPr/>
        </p:nvSpPr>
        <p:spPr>
          <a:xfrm>
            <a:off x="10466115" y="4632599"/>
            <a:ext cx="6793185" cy="2590800"/>
          </a:xfrm>
          <a:prstGeom prst="rect">
            <a:avLst/>
          </a:prstGeom>
        </p:spPr>
        <p:txBody>
          <a:bodyPr lIns="0" tIns="0" rIns="0" bIns="0" rtlCol="0" anchor="t">
            <a:spAutoFit/>
          </a:bodyPr>
          <a:lstStyle/>
          <a:p>
            <a:pPr algn="r">
              <a:lnSpc>
                <a:spcPts val="10499"/>
              </a:lnSpc>
            </a:pPr>
            <a:r>
              <a:rPr lang="en-US" sz="7499" dirty="0">
                <a:solidFill>
                  <a:srgbClr val="003D60"/>
                </a:solidFill>
                <a:latin typeface="League Spartan Bold"/>
              </a:rPr>
              <a:t>LUNCH &amp; LEARN</a:t>
            </a:r>
          </a:p>
        </p:txBody>
      </p:sp>
      <p:sp>
        <p:nvSpPr>
          <p:cNvPr id="24" name="TextBox 24"/>
          <p:cNvSpPr txBox="1"/>
          <p:nvPr/>
        </p:nvSpPr>
        <p:spPr>
          <a:xfrm>
            <a:off x="12458721" y="8639833"/>
            <a:ext cx="4740085" cy="618489"/>
          </a:xfrm>
          <a:prstGeom prst="rect">
            <a:avLst/>
          </a:prstGeom>
        </p:spPr>
        <p:txBody>
          <a:bodyPr lIns="0" tIns="0" rIns="0" bIns="0" rtlCol="0" anchor="t">
            <a:spAutoFit/>
          </a:bodyPr>
          <a:lstStyle/>
          <a:p>
            <a:pPr algn="r">
              <a:lnSpc>
                <a:spcPts val="4760"/>
              </a:lnSpc>
            </a:pPr>
            <a:r>
              <a:rPr lang="en-US" sz="3400">
                <a:solidFill>
                  <a:srgbClr val="000000"/>
                </a:solidFill>
                <a:latin typeface="Poppins Bold"/>
              </a:rPr>
              <a:t>2024</a:t>
            </a:r>
          </a:p>
        </p:txBody>
      </p:sp>
    </p:spTree>
    <p:extLst>
      <p:ext uri="{BB962C8B-B14F-4D97-AF65-F5344CB8AC3E}">
        <p14:creationId xmlns:p14="http://schemas.microsoft.com/office/powerpoint/2010/main" val="1717725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300887" y="2778356"/>
            <a:ext cx="7282055" cy="4487970"/>
            <a:chOff x="0" y="0"/>
            <a:chExt cx="9709407" cy="5983961"/>
          </a:xfrm>
        </p:grpSpPr>
        <p:pic>
          <p:nvPicPr>
            <p:cNvPr id="3" name="Picture 3"/>
            <p:cNvPicPr>
              <a:picLocks noChangeAspect="1"/>
            </p:cNvPicPr>
            <p:nvPr/>
          </p:nvPicPr>
          <p:blipFill>
            <a:blip r:embed="rId2"/>
            <a:srcRect l="4365" r="4365"/>
            <a:stretch>
              <a:fillRect/>
            </a:stretch>
          </p:blipFill>
          <p:spPr>
            <a:xfrm>
              <a:off x="0" y="0"/>
              <a:ext cx="9709407" cy="5983961"/>
            </a:xfrm>
            <a:prstGeom prst="rect">
              <a:avLst/>
            </a:prstGeom>
          </p:spPr>
        </p:pic>
      </p:grpSp>
      <p:grpSp>
        <p:nvGrpSpPr>
          <p:cNvPr id="4" name="Group 4"/>
          <p:cNvGrpSpPr/>
          <p:nvPr/>
        </p:nvGrpSpPr>
        <p:grpSpPr>
          <a:xfrm rot="10799999">
            <a:off x="8221722" y="6390939"/>
            <a:ext cx="5443005" cy="4762630"/>
            <a:chOff x="0" y="0"/>
            <a:chExt cx="812800" cy="711200"/>
          </a:xfrm>
        </p:grpSpPr>
        <p:sp>
          <p:nvSpPr>
            <p:cNvPr id="5" name="Freeform 5"/>
            <p:cNvSpPr/>
            <p:nvPr/>
          </p:nvSpPr>
          <p:spPr>
            <a:xfrm>
              <a:off x="0" y="0"/>
              <a:ext cx="812800" cy="711200"/>
            </a:xfrm>
            <a:custGeom>
              <a:avLst/>
              <a:gdLst/>
              <a:ahLst/>
              <a:cxnLst/>
              <a:rect l="l" t="t" r="r" b="b"/>
              <a:pathLst>
                <a:path w="812800" h="711200">
                  <a:moveTo>
                    <a:pt x="406400" y="711200"/>
                  </a:moveTo>
                  <a:lnTo>
                    <a:pt x="812800" y="0"/>
                  </a:lnTo>
                  <a:lnTo>
                    <a:pt x="0" y="0"/>
                  </a:lnTo>
                  <a:lnTo>
                    <a:pt x="406400" y="711200"/>
                  </a:lnTo>
                  <a:close/>
                </a:path>
              </a:pathLst>
            </a:custGeom>
            <a:solidFill>
              <a:srgbClr val="003D60"/>
            </a:solidFill>
          </p:spPr>
          <p:txBody>
            <a:bodyPr/>
            <a:lstStyle/>
            <a:p>
              <a:endParaRPr lang="en-US"/>
            </a:p>
          </p:txBody>
        </p:sp>
        <p:sp>
          <p:nvSpPr>
            <p:cNvPr id="6" name="TextBox 6"/>
            <p:cNvSpPr txBox="1"/>
            <p:nvPr/>
          </p:nvSpPr>
          <p:spPr>
            <a:xfrm>
              <a:off x="127000" y="-6350"/>
              <a:ext cx="558800" cy="387350"/>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rot="3609890">
            <a:off x="8226948" y="8161451"/>
            <a:ext cx="7216534" cy="342785"/>
          </a:xfrm>
          <a:custGeom>
            <a:avLst/>
            <a:gdLst/>
            <a:ahLst/>
            <a:cxnLst/>
            <a:rect l="l" t="t" r="r" b="b"/>
            <a:pathLst>
              <a:path w="7216534" h="342785">
                <a:moveTo>
                  <a:pt x="0" y="0"/>
                </a:moveTo>
                <a:lnTo>
                  <a:pt x="7216534" y="0"/>
                </a:lnTo>
                <a:lnTo>
                  <a:pt x="7216534" y="342786"/>
                </a:lnTo>
                <a:lnTo>
                  <a:pt x="0" y="342786"/>
                </a:lnTo>
                <a:lnTo>
                  <a:pt x="0" y="0"/>
                </a:lnTo>
                <a:close/>
              </a:path>
            </a:pathLst>
          </a:custGeom>
          <a:blipFill>
            <a:blip r:embed="rId3">
              <a:alphaModFix amt="55000"/>
            </a:blip>
            <a:stretch>
              <a:fillRect/>
            </a:stretch>
          </a:blipFill>
        </p:spPr>
        <p:txBody>
          <a:bodyPr/>
          <a:lstStyle/>
          <a:p>
            <a:endParaRPr lang="en-US"/>
          </a:p>
        </p:txBody>
      </p:sp>
      <p:sp>
        <p:nvSpPr>
          <p:cNvPr id="8" name="Freeform 8"/>
          <p:cNvSpPr/>
          <p:nvPr/>
        </p:nvSpPr>
        <p:spPr>
          <a:xfrm rot="-4357799">
            <a:off x="9498029" y="2033600"/>
            <a:ext cx="7216534" cy="342785"/>
          </a:xfrm>
          <a:custGeom>
            <a:avLst/>
            <a:gdLst/>
            <a:ahLst/>
            <a:cxnLst/>
            <a:rect l="l" t="t" r="r" b="b"/>
            <a:pathLst>
              <a:path w="7216534" h="342785">
                <a:moveTo>
                  <a:pt x="0" y="0"/>
                </a:moveTo>
                <a:lnTo>
                  <a:pt x="7216534" y="0"/>
                </a:lnTo>
                <a:lnTo>
                  <a:pt x="7216534" y="342785"/>
                </a:lnTo>
                <a:lnTo>
                  <a:pt x="0" y="342785"/>
                </a:lnTo>
                <a:lnTo>
                  <a:pt x="0" y="0"/>
                </a:lnTo>
                <a:close/>
              </a:path>
            </a:pathLst>
          </a:custGeom>
          <a:blipFill>
            <a:blip r:embed="rId3">
              <a:alphaModFix amt="55000"/>
            </a:blip>
            <a:stretch>
              <a:fillRect/>
            </a:stretch>
          </a:blipFill>
        </p:spPr>
        <p:txBody>
          <a:bodyPr/>
          <a:lstStyle/>
          <a:p>
            <a:endParaRPr lang="en-US"/>
          </a:p>
        </p:txBody>
      </p:sp>
      <p:grpSp>
        <p:nvGrpSpPr>
          <p:cNvPr id="9" name="Group 9"/>
          <p:cNvGrpSpPr/>
          <p:nvPr/>
        </p:nvGrpSpPr>
        <p:grpSpPr>
          <a:xfrm rot="-1772257">
            <a:off x="10788103" y="4458033"/>
            <a:ext cx="1688777" cy="7462842"/>
            <a:chOff x="0" y="0"/>
            <a:chExt cx="444781" cy="1965522"/>
          </a:xfrm>
        </p:grpSpPr>
        <p:sp>
          <p:nvSpPr>
            <p:cNvPr id="10" name="Freeform 10"/>
            <p:cNvSpPr/>
            <p:nvPr/>
          </p:nvSpPr>
          <p:spPr>
            <a:xfrm>
              <a:off x="0" y="0"/>
              <a:ext cx="444781" cy="1965522"/>
            </a:xfrm>
            <a:custGeom>
              <a:avLst/>
              <a:gdLst/>
              <a:ahLst/>
              <a:cxnLst/>
              <a:rect l="l" t="t" r="r" b="b"/>
              <a:pathLst>
                <a:path w="444781" h="1965522">
                  <a:moveTo>
                    <a:pt x="0" y="0"/>
                  </a:moveTo>
                  <a:lnTo>
                    <a:pt x="444781" y="0"/>
                  </a:lnTo>
                  <a:lnTo>
                    <a:pt x="444781" y="1965522"/>
                  </a:lnTo>
                  <a:lnTo>
                    <a:pt x="0" y="1965522"/>
                  </a:lnTo>
                  <a:close/>
                </a:path>
              </a:pathLst>
            </a:custGeom>
            <a:solidFill>
              <a:srgbClr val="FFBC00"/>
            </a:solidFill>
          </p:spPr>
          <p:txBody>
            <a:bodyPr/>
            <a:lstStyle/>
            <a:p>
              <a:endParaRPr lang="en-US"/>
            </a:p>
          </p:txBody>
        </p:sp>
        <p:sp>
          <p:nvSpPr>
            <p:cNvPr id="11" name="TextBox 11"/>
            <p:cNvSpPr txBox="1"/>
            <p:nvPr/>
          </p:nvSpPr>
          <p:spPr>
            <a:xfrm>
              <a:off x="0" y="-57150"/>
              <a:ext cx="444781" cy="2022672"/>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776241" y="907192"/>
            <a:ext cx="9588280" cy="1186881"/>
            <a:chOff x="0" y="0"/>
            <a:chExt cx="2525308" cy="312594"/>
          </a:xfrm>
        </p:grpSpPr>
        <p:sp>
          <p:nvSpPr>
            <p:cNvPr id="13" name="Freeform 13"/>
            <p:cNvSpPr/>
            <p:nvPr/>
          </p:nvSpPr>
          <p:spPr>
            <a:xfrm>
              <a:off x="0" y="0"/>
              <a:ext cx="2525308" cy="312594"/>
            </a:xfrm>
            <a:custGeom>
              <a:avLst/>
              <a:gdLst/>
              <a:ahLst/>
              <a:cxnLst/>
              <a:rect l="l" t="t" r="r" b="b"/>
              <a:pathLst>
                <a:path w="2525308" h="312594">
                  <a:moveTo>
                    <a:pt x="74284" y="0"/>
                  </a:moveTo>
                  <a:lnTo>
                    <a:pt x="2451024" y="0"/>
                  </a:lnTo>
                  <a:cubicBezTo>
                    <a:pt x="2470726" y="0"/>
                    <a:pt x="2489620" y="7826"/>
                    <a:pt x="2503551" y="21757"/>
                  </a:cubicBezTo>
                  <a:cubicBezTo>
                    <a:pt x="2517482" y="35688"/>
                    <a:pt x="2525308" y="54583"/>
                    <a:pt x="2525308" y="74284"/>
                  </a:cubicBezTo>
                  <a:lnTo>
                    <a:pt x="2525308" y="238310"/>
                  </a:lnTo>
                  <a:cubicBezTo>
                    <a:pt x="2525308" y="258011"/>
                    <a:pt x="2517482" y="276906"/>
                    <a:pt x="2503551" y="290837"/>
                  </a:cubicBezTo>
                  <a:cubicBezTo>
                    <a:pt x="2489620" y="304768"/>
                    <a:pt x="2470726" y="312594"/>
                    <a:pt x="2451024" y="312594"/>
                  </a:cubicBezTo>
                  <a:lnTo>
                    <a:pt x="74284" y="312594"/>
                  </a:lnTo>
                  <a:cubicBezTo>
                    <a:pt x="33258" y="312594"/>
                    <a:pt x="0" y="279336"/>
                    <a:pt x="0" y="238310"/>
                  </a:cubicBezTo>
                  <a:lnTo>
                    <a:pt x="0" y="74284"/>
                  </a:lnTo>
                  <a:cubicBezTo>
                    <a:pt x="0" y="54583"/>
                    <a:pt x="7826" y="35688"/>
                    <a:pt x="21757" y="21757"/>
                  </a:cubicBezTo>
                  <a:cubicBezTo>
                    <a:pt x="35688" y="7826"/>
                    <a:pt x="54583" y="0"/>
                    <a:pt x="74284" y="0"/>
                  </a:cubicBezTo>
                  <a:close/>
                </a:path>
              </a:pathLst>
            </a:custGeom>
            <a:solidFill>
              <a:srgbClr val="FFBC00"/>
            </a:solidFill>
          </p:spPr>
          <p:txBody>
            <a:bodyPr/>
            <a:lstStyle/>
            <a:p>
              <a:endParaRPr lang="en-US"/>
            </a:p>
          </p:txBody>
        </p:sp>
        <p:sp>
          <p:nvSpPr>
            <p:cNvPr id="14" name="TextBox 14"/>
            <p:cNvSpPr txBox="1"/>
            <p:nvPr/>
          </p:nvSpPr>
          <p:spPr>
            <a:xfrm>
              <a:off x="0" y="-57150"/>
              <a:ext cx="2525308" cy="369744"/>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rot="997894">
            <a:off x="9962587" y="-963439"/>
            <a:ext cx="1896148" cy="6729346"/>
            <a:chOff x="0" y="0"/>
            <a:chExt cx="499397" cy="1772338"/>
          </a:xfrm>
        </p:grpSpPr>
        <p:sp>
          <p:nvSpPr>
            <p:cNvPr id="16" name="Freeform 16"/>
            <p:cNvSpPr/>
            <p:nvPr/>
          </p:nvSpPr>
          <p:spPr>
            <a:xfrm>
              <a:off x="0" y="0"/>
              <a:ext cx="499397" cy="1772338"/>
            </a:xfrm>
            <a:custGeom>
              <a:avLst/>
              <a:gdLst/>
              <a:ahLst/>
              <a:cxnLst/>
              <a:rect l="l" t="t" r="r" b="b"/>
              <a:pathLst>
                <a:path w="499397" h="1772338">
                  <a:moveTo>
                    <a:pt x="0" y="0"/>
                  </a:moveTo>
                  <a:lnTo>
                    <a:pt x="499397" y="0"/>
                  </a:lnTo>
                  <a:lnTo>
                    <a:pt x="499397" y="1772338"/>
                  </a:lnTo>
                  <a:lnTo>
                    <a:pt x="0" y="1772338"/>
                  </a:lnTo>
                  <a:close/>
                </a:path>
              </a:pathLst>
            </a:custGeom>
            <a:solidFill>
              <a:srgbClr val="FFBC00"/>
            </a:solidFill>
          </p:spPr>
          <p:txBody>
            <a:bodyPr/>
            <a:lstStyle/>
            <a:p>
              <a:endParaRPr lang="en-US"/>
            </a:p>
          </p:txBody>
        </p:sp>
        <p:sp>
          <p:nvSpPr>
            <p:cNvPr id="17" name="TextBox 17"/>
            <p:cNvSpPr txBox="1"/>
            <p:nvPr/>
          </p:nvSpPr>
          <p:spPr>
            <a:xfrm>
              <a:off x="0" y="-57150"/>
              <a:ext cx="499397" cy="1829488"/>
            </a:xfrm>
            <a:prstGeom prst="rect">
              <a:avLst/>
            </a:prstGeom>
          </p:spPr>
          <p:txBody>
            <a:bodyPr lIns="50800" tIns="50800" rIns="50800" bIns="50800" rtlCol="0" anchor="ctr"/>
            <a:lstStyle/>
            <a:p>
              <a:pPr algn="ctr">
                <a:lnSpc>
                  <a:spcPts val="2659"/>
                </a:lnSpc>
              </a:pPr>
              <a:endParaRPr/>
            </a:p>
          </p:txBody>
        </p:sp>
      </p:grpSp>
      <p:sp>
        <p:nvSpPr>
          <p:cNvPr id="18" name="Freeform 18"/>
          <p:cNvSpPr/>
          <p:nvPr/>
        </p:nvSpPr>
        <p:spPr>
          <a:xfrm>
            <a:off x="2168368" y="7974134"/>
            <a:ext cx="5429024" cy="1974190"/>
          </a:xfrm>
          <a:custGeom>
            <a:avLst/>
            <a:gdLst/>
            <a:ahLst/>
            <a:cxnLst/>
            <a:rect l="l" t="t" r="r" b="b"/>
            <a:pathLst>
              <a:path w="5429024" h="1974190">
                <a:moveTo>
                  <a:pt x="0" y="0"/>
                </a:moveTo>
                <a:lnTo>
                  <a:pt x="5429023" y="0"/>
                </a:lnTo>
                <a:lnTo>
                  <a:pt x="5429023" y="1974190"/>
                </a:lnTo>
                <a:lnTo>
                  <a:pt x="0" y="1974190"/>
                </a:lnTo>
                <a:lnTo>
                  <a:pt x="0" y="0"/>
                </a:lnTo>
                <a:close/>
              </a:path>
            </a:pathLst>
          </a:custGeom>
          <a:blipFill>
            <a:blip r:embed="rId4"/>
            <a:stretch>
              <a:fillRect/>
            </a:stretch>
          </a:blipFill>
        </p:spPr>
        <p:txBody>
          <a:bodyPr/>
          <a:lstStyle/>
          <a:p>
            <a:endParaRPr lang="en-US"/>
          </a:p>
        </p:txBody>
      </p:sp>
      <p:sp>
        <p:nvSpPr>
          <p:cNvPr id="19" name="Freeform 19"/>
          <p:cNvSpPr/>
          <p:nvPr/>
        </p:nvSpPr>
        <p:spPr>
          <a:xfrm>
            <a:off x="7700157" y="7399535"/>
            <a:ext cx="1530467" cy="1579836"/>
          </a:xfrm>
          <a:custGeom>
            <a:avLst/>
            <a:gdLst/>
            <a:ahLst/>
            <a:cxnLst/>
            <a:rect l="l" t="t" r="r" b="b"/>
            <a:pathLst>
              <a:path w="1530467" h="1579836">
                <a:moveTo>
                  <a:pt x="0" y="0"/>
                </a:moveTo>
                <a:lnTo>
                  <a:pt x="1530467" y="0"/>
                </a:lnTo>
                <a:lnTo>
                  <a:pt x="1530467" y="1579837"/>
                </a:lnTo>
                <a:lnTo>
                  <a:pt x="0" y="157983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0" name="TextBox 20"/>
          <p:cNvSpPr txBox="1"/>
          <p:nvPr/>
        </p:nvSpPr>
        <p:spPr>
          <a:xfrm>
            <a:off x="1513132" y="1072008"/>
            <a:ext cx="5600084" cy="771525"/>
          </a:xfrm>
          <a:prstGeom prst="rect">
            <a:avLst/>
          </a:prstGeom>
        </p:spPr>
        <p:txBody>
          <a:bodyPr lIns="0" tIns="0" rIns="0" bIns="0" rtlCol="0" anchor="t">
            <a:spAutoFit/>
          </a:bodyPr>
          <a:lstStyle/>
          <a:p>
            <a:pPr>
              <a:lnSpc>
                <a:spcPts val="6299"/>
              </a:lnSpc>
            </a:pPr>
            <a:r>
              <a:rPr lang="en-US" sz="4500">
                <a:solidFill>
                  <a:srgbClr val="000000"/>
                </a:solidFill>
                <a:latin typeface="League Spartan Bold"/>
              </a:rPr>
              <a:t>MHANI HISTORY</a:t>
            </a:r>
          </a:p>
        </p:txBody>
      </p:sp>
      <p:sp>
        <p:nvSpPr>
          <p:cNvPr id="21" name="TextBox 21"/>
          <p:cNvSpPr txBox="1"/>
          <p:nvPr/>
        </p:nvSpPr>
        <p:spPr>
          <a:xfrm>
            <a:off x="1028700" y="2344083"/>
            <a:ext cx="8862702" cy="5545172"/>
          </a:xfrm>
          <a:prstGeom prst="rect">
            <a:avLst/>
          </a:prstGeom>
        </p:spPr>
        <p:txBody>
          <a:bodyPr lIns="0" tIns="0" rIns="0" bIns="0" rtlCol="0" anchor="t">
            <a:spAutoFit/>
          </a:bodyPr>
          <a:lstStyle/>
          <a:p>
            <a:pPr>
              <a:lnSpc>
                <a:spcPts val="3079"/>
              </a:lnSpc>
              <a:spcBef>
                <a:spcPct val="0"/>
              </a:spcBef>
            </a:pPr>
            <a:r>
              <a:rPr lang="en-US" sz="2199" dirty="0">
                <a:solidFill>
                  <a:srgbClr val="000000"/>
                </a:solidFill>
                <a:latin typeface="Poppins"/>
              </a:rPr>
              <a:t>Mental Health America was started in 1909 by Clifford Beers.​</a:t>
            </a:r>
          </a:p>
          <a:p>
            <a:pPr>
              <a:lnSpc>
                <a:spcPts val="3079"/>
              </a:lnSpc>
              <a:spcBef>
                <a:spcPct val="0"/>
              </a:spcBef>
            </a:pPr>
            <a:r>
              <a:rPr lang="en-US" sz="2199" dirty="0">
                <a:solidFill>
                  <a:srgbClr val="000000"/>
                </a:solidFill>
                <a:latin typeface="Poppins"/>
              </a:rPr>
              <a:t> He suffered from chronic mental illness and was placed in institutions where he experienced horrible atrocities.​ He dedicated his life to building an organization that would:​ </a:t>
            </a:r>
          </a:p>
          <a:p>
            <a:pPr>
              <a:lnSpc>
                <a:spcPts val="3079"/>
              </a:lnSpc>
              <a:spcBef>
                <a:spcPct val="0"/>
              </a:spcBef>
            </a:pPr>
            <a:endParaRPr lang="en-US" sz="2199" dirty="0">
              <a:solidFill>
                <a:srgbClr val="000000"/>
              </a:solidFill>
              <a:latin typeface="Poppins"/>
            </a:endParaRPr>
          </a:p>
          <a:p>
            <a:pPr marL="474978" lvl="1" indent="-237489">
              <a:lnSpc>
                <a:spcPts val="3079"/>
              </a:lnSpc>
              <a:spcBef>
                <a:spcPct val="0"/>
              </a:spcBef>
              <a:buFont typeface="Arial"/>
              <a:buChar char="•"/>
            </a:pPr>
            <a:r>
              <a:rPr lang="en-US" sz="2199" dirty="0">
                <a:solidFill>
                  <a:srgbClr val="000000"/>
                </a:solidFill>
                <a:latin typeface="Poppins"/>
              </a:rPr>
              <a:t>Improve attitudes toward people with mental illness​</a:t>
            </a:r>
          </a:p>
          <a:p>
            <a:pPr marL="474978" lvl="1" indent="-237489">
              <a:lnSpc>
                <a:spcPts val="3079"/>
              </a:lnSpc>
              <a:spcBef>
                <a:spcPct val="0"/>
              </a:spcBef>
              <a:buFont typeface="Arial"/>
              <a:buChar char="•"/>
            </a:pPr>
            <a:r>
              <a:rPr lang="en-US" sz="2199" dirty="0">
                <a:solidFill>
                  <a:srgbClr val="000000"/>
                </a:solidFill>
                <a:latin typeface="Poppins"/>
              </a:rPr>
              <a:t>Improve services for people with mental illness​</a:t>
            </a:r>
          </a:p>
          <a:p>
            <a:pPr marL="474978" lvl="1" indent="-237489">
              <a:lnSpc>
                <a:spcPts val="3079"/>
              </a:lnSpc>
              <a:spcBef>
                <a:spcPct val="0"/>
              </a:spcBef>
              <a:buFont typeface="Arial"/>
              <a:buChar char="•"/>
            </a:pPr>
            <a:r>
              <a:rPr lang="en-US" sz="2199" dirty="0">
                <a:solidFill>
                  <a:srgbClr val="000000"/>
                </a:solidFill>
                <a:latin typeface="Poppins"/>
              </a:rPr>
              <a:t>Work for the prevention of mental illnesses​</a:t>
            </a:r>
          </a:p>
          <a:p>
            <a:pPr marL="474978" lvl="1" indent="-237489">
              <a:lnSpc>
                <a:spcPts val="3079"/>
              </a:lnSpc>
              <a:spcBef>
                <a:spcPct val="0"/>
              </a:spcBef>
              <a:buFont typeface="Arial"/>
              <a:buChar char="•"/>
            </a:pPr>
            <a:r>
              <a:rPr lang="en-US" sz="2199" dirty="0">
                <a:solidFill>
                  <a:srgbClr val="000000"/>
                </a:solidFill>
                <a:latin typeface="Poppins"/>
              </a:rPr>
              <a:t>Promote good mental health​</a:t>
            </a:r>
          </a:p>
          <a:p>
            <a:pPr>
              <a:lnSpc>
                <a:spcPts val="3079"/>
              </a:lnSpc>
              <a:spcBef>
                <a:spcPct val="0"/>
              </a:spcBef>
            </a:pPr>
            <a:endParaRPr lang="en-US" sz="2199" dirty="0">
              <a:solidFill>
                <a:srgbClr val="000000"/>
              </a:solidFill>
              <a:latin typeface="Poppins"/>
            </a:endParaRPr>
          </a:p>
          <a:p>
            <a:pPr>
              <a:lnSpc>
                <a:spcPts val="3079"/>
              </a:lnSpc>
              <a:spcBef>
                <a:spcPct val="0"/>
              </a:spcBef>
            </a:pPr>
            <a:r>
              <a:rPr lang="en-US" sz="2199" dirty="0">
                <a:solidFill>
                  <a:srgbClr val="000000"/>
                </a:solidFill>
                <a:latin typeface="Poppins"/>
              </a:rPr>
              <a:t>Mental Health America called upon asylums to discard the chains and shackles, which MHA melted down these bindings and recast them into a sign of hope: The Mental Health Bell.</a:t>
            </a:r>
          </a:p>
          <a:p>
            <a:pPr algn="just">
              <a:lnSpc>
                <a:spcPts val="3079"/>
              </a:lnSpc>
              <a:spcBef>
                <a:spcPct val="0"/>
              </a:spcBef>
            </a:pPr>
            <a:endParaRPr lang="en-US" sz="2199" dirty="0">
              <a:solidFill>
                <a:srgbClr val="000000"/>
              </a:solidFill>
              <a:latin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77641" y="5724631"/>
            <a:ext cx="1691755" cy="1691755"/>
          </a:xfrm>
          <a:custGeom>
            <a:avLst/>
            <a:gdLst/>
            <a:ahLst/>
            <a:cxnLst/>
            <a:rect l="l" t="t" r="r" b="b"/>
            <a:pathLst>
              <a:path w="1691755" h="1691755">
                <a:moveTo>
                  <a:pt x="0" y="0"/>
                </a:moveTo>
                <a:lnTo>
                  <a:pt x="1691755" y="0"/>
                </a:lnTo>
                <a:lnTo>
                  <a:pt x="1691755" y="1691755"/>
                </a:lnTo>
                <a:lnTo>
                  <a:pt x="0" y="169175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4828322" y="5582635"/>
            <a:ext cx="1975747" cy="1975747"/>
          </a:xfrm>
          <a:custGeom>
            <a:avLst/>
            <a:gdLst/>
            <a:ahLst/>
            <a:cxnLst/>
            <a:rect l="l" t="t" r="r" b="b"/>
            <a:pathLst>
              <a:path w="1975747" h="1975747">
                <a:moveTo>
                  <a:pt x="0" y="0"/>
                </a:moveTo>
                <a:lnTo>
                  <a:pt x="1975748" y="0"/>
                </a:lnTo>
                <a:lnTo>
                  <a:pt x="1975748" y="1975747"/>
                </a:lnTo>
                <a:lnTo>
                  <a:pt x="0" y="197574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4" name="Group 4"/>
          <p:cNvGrpSpPr/>
          <p:nvPr/>
        </p:nvGrpSpPr>
        <p:grpSpPr>
          <a:xfrm>
            <a:off x="3849844" y="638175"/>
            <a:ext cx="10555438" cy="2057400"/>
            <a:chOff x="0" y="0"/>
            <a:chExt cx="2780033" cy="541867"/>
          </a:xfrm>
        </p:grpSpPr>
        <p:sp>
          <p:nvSpPr>
            <p:cNvPr id="5" name="Freeform 5"/>
            <p:cNvSpPr/>
            <p:nvPr/>
          </p:nvSpPr>
          <p:spPr>
            <a:xfrm>
              <a:off x="0" y="0"/>
              <a:ext cx="2780033" cy="541867"/>
            </a:xfrm>
            <a:custGeom>
              <a:avLst/>
              <a:gdLst/>
              <a:ahLst/>
              <a:cxnLst/>
              <a:rect l="l" t="t" r="r" b="b"/>
              <a:pathLst>
                <a:path w="2780033" h="541867">
                  <a:moveTo>
                    <a:pt x="67478" y="0"/>
                  </a:moveTo>
                  <a:lnTo>
                    <a:pt x="2712556" y="0"/>
                  </a:lnTo>
                  <a:cubicBezTo>
                    <a:pt x="2730452" y="0"/>
                    <a:pt x="2747615" y="7109"/>
                    <a:pt x="2760270" y="19764"/>
                  </a:cubicBezTo>
                  <a:cubicBezTo>
                    <a:pt x="2772924" y="32418"/>
                    <a:pt x="2780033" y="49581"/>
                    <a:pt x="2780033" y="67478"/>
                  </a:cubicBezTo>
                  <a:lnTo>
                    <a:pt x="2780033" y="474389"/>
                  </a:lnTo>
                  <a:cubicBezTo>
                    <a:pt x="2780033" y="511656"/>
                    <a:pt x="2749822" y="541867"/>
                    <a:pt x="2712556" y="541867"/>
                  </a:cubicBezTo>
                  <a:lnTo>
                    <a:pt x="67478" y="541867"/>
                  </a:lnTo>
                  <a:cubicBezTo>
                    <a:pt x="30211" y="541867"/>
                    <a:pt x="0" y="511656"/>
                    <a:pt x="0" y="474389"/>
                  </a:cubicBezTo>
                  <a:lnTo>
                    <a:pt x="0" y="67478"/>
                  </a:lnTo>
                  <a:cubicBezTo>
                    <a:pt x="0" y="30211"/>
                    <a:pt x="30211" y="0"/>
                    <a:pt x="67478" y="0"/>
                  </a:cubicBezTo>
                  <a:close/>
                </a:path>
              </a:pathLst>
            </a:custGeom>
            <a:solidFill>
              <a:srgbClr val="FFBC00"/>
            </a:solidFill>
          </p:spPr>
          <p:txBody>
            <a:bodyPr/>
            <a:lstStyle/>
            <a:p>
              <a:endParaRPr lang="en-US"/>
            </a:p>
          </p:txBody>
        </p:sp>
        <p:sp>
          <p:nvSpPr>
            <p:cNvPr id="6" name="TextBox 6"/>
            <p:cNvSpPr txBox="1"/>
            <p:nvPr/>
          </p:nvSpPr>
          <p:spPr>
            <a:xfrm>
              <a:off x="0" y="-57150"/>
              <a:ext cx="2780033" cy="599017"/>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1254131" y="-690757"/>
            <a:ext cx="3840627" cy="5012238"/>
          </a:xfrm>
          <a:custGeom>
            <a:avLst/>
            <a:gdLst/>
            <a:ahLst/>
            <a:cxnLst/>
            <a:rect l="l" t="t" r="r" b="b"/>
            <a:pathLst>
              <a:path w="3840627" h="5012238">
                <a:moveTo>
                  <a:pt x="0" y="0"/>
                </a:moveTo>
                <a:lnTo>
                  <a:pt x="3840627" y="0"/>
                </a:lnTo>
                <a:lnTo>
                  <a:pt x="3840627" y="5012238"/>
                </a:lnTo>
                <a:lnTo>
                  <a:pt x="0" y="501223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flipH="1">
            <a:off x="15701504" y="-690757"/>
            <a:ext cx="3840627" cy="5012238"/>
          </a:xfrm>
          <a:custGeom>
            <a:avLst/>
            <a:gdLst/>
            <a:ahLst/>
            <a:cxnLst/>
            <a:rect l="l" t="t" r="r" b="b"/>
            <a:pathLst>
              <a:path w="3840627" h="5012238">
                <a:moveTo>
                  <a:pt x="3840627" y="0"/>
                </a:moveTo>
                <a:lnTo>
                  <a:pt x="0" y="0"/>
                </a:lnTo>
                <a:lnTo>
                  <a:pt x="0" y="5012238"/>
                </a:lnTo>
                <a:lnTo>
                  <a:pt x="3840627" y="5012238"/>
                </a:lnTo>
                <a:lnTo>
                  <a:pt x="3840627"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9" name="Group 9"/>
          <p:cNvGrpSpPr/>
          <p:nvPr/>
        </p:nvGrpSpPr>
        <p:grpSpPr>
          <a:xfrm>
            <a:off x="-499604" y="9662672"/>
            <a:ext cx="19491312" cy="1115761"/>
            <a:chOff x="0" y="0"/>
            <a:chExt cx="5133514" cy="293863"/>
          </a:xfrm>
        </p:grpSpPr>
        <p:sp>
          <p:nvSpPr>
            <p:cNvPr id="10" name="Freeform 10"/>
            <p:cNvSpPr/>
            <p:nvPr/>
          </p:nvSpPr>
          <p:spPr>
            <a:xfrm>
              <a:off x="0" y="0"/>
              <a:ext cx="5133514" cy="293863"/>
            </a:xfrm>
            <a:custGeom>
              <a:avLst/>
              <a:gdLst/>
              <a:ahLst/>
              <a:cxnLst/>
              <a:rect l="l" t="t" r="r" b="b"/>
              <a:pathLst>
                <a:path w="5133514" h="293863">
                  <a:moveTo>
                    <a:pt x="0" y="0"/>
                  </a:moveTo>
                  <a:lnTo>
                    <a:pt x="5133514" y="0"/>
                  </a:lnTo>
                  <a:lnTo>
                    <a:pt x="5133514" y="293863"/>
                  </a:lnTo>
                  <a:lnTo>
                    <a:pt x="0" y="293863"/>
                  </a:lnTo>
                  <a:close/>
                </a:path>
              </a:pathLst>
            </a:custGeom>
            <a:solidFill>
              <a:srgbClr val="FFBC00"/>
            </a:solidFill>
          </p:spPr>
          <p:txBody>
            <a:bodyPr/>
            <a:lstStyle/>
            <a:p>
              <a:endParaRPr lang="en-US"/>
            </a:p>
          </p:txBody>
        </p:sp>
        <p:sp>
          <p:nvSpPr>
            <p:cNvPr id="11" name="TextBox 11"/>
            <p:cNvSpPr txBox="1"/>
            <p:nvPr/>
          </p:nvSpPr>
          <p:spPr>
            <a:xfrm>
              <a:off x="0" y="-57150"/>
              <a:ext cx="5133514" cy="351013"/>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10515600" y="5091588"/>
            <a:ext cx="2209660" cy="3050372"/>
          </a:xfrm>
          <a:custGeom>
            <a:avLst/>
            <a:gdLst/>
            <a:ahLst/>
            <a:cxnLst/>
            <a:rect l="l" t="t" r="r" b="b"/>
            <a:pathLst>
              <a:path w="2209660" h="3050372">
                <a:moveTo>
                  <a:pt x="0" y="0"/>
                </a:moveTo>
                <a:lnTo>
                  <a:pt x="2209659" y="0"/>
                </a:lnTo>
                <a:lnTo>
                  <a:pt x="2209659" y="3050372"/>
                </a:lnTo>
                <a:lnTo>
                  <a:pt x="0" y="3050372"/>
                </a:lnTo>
                <a:lnTo>
                  <a:pt x="0" y="0"/>
                </a:lnTo>
                <a:close/>
              </a:path>
            </a:pathLst>
          </a:custGeom>
          <a:blipFill>
            <a:blip r:embed="rId8"/>
            <a:stretch>
              <a:fillRect/>
            </a:stretch>
          </a:blipFill>
        </p:spPr>
        <p:txBody>
          <a:bodyPr/>
          <a:lstStyle/>
          <a:p>
            <a:endParaRPr lang="en-US"/>
          </a:p>
        </p:txBody>
      </p:sp>
      <p:sp>
        <p:nvSpPr>
          <p:cNvPr id="16" name="Freeform 16"/>
          <p:cNvSpPr/>
          <p:nvPr/>
        </p:nvSpPr>
        <p:spPr>
          <a:xfrm>
            <a:off x="6024551" y="5150250"/>
            <a:ext cx="2250991" cy="3035680"/>
          </a:xfrm>
          <a:custGeom>
            <a:avLst/>
            <a:gdLst/>
            <a:ahLst/>
            <a:cxnLst/>
            <a:rect l="l" t="t" r="r" b="b"/>
            <a:pathLst>
              <a:path w="2250991" h="3035680">
                <a:moveTo>
                  <a:pt x="0" y="0"/>
                </a:moveTo>
                <a:lnTo>
                  <a:pt x="2250991" y="0"/>
                </a:lnTo>
                <a:lnTo>
                  <a:pt x="2250991" y="3035679"/>
                </a:lnTo>
                <a:lnTo>
                  <a:pt x="0" y="3035679"/>
                </a:lnTo>
                <a:lnTo>
                  <a:pt x="0" y="0"/>
                </a:lnTo>
                <a:close/>
              </a:path>
            </a:pathLst>
          </a:custGeom>
          <a:blipFill>
            <a:blip r:embed="rId9"/>
            <a:stretch>
              <a:fillRect/>
            </a:stretch>
          </a:blipFill>
        </p:spPr>
        <p:txBody>
          <a:bodyPr/>
          <a:lstStyle/>
          <a:p>
            <a:endParaRPr lang="en-US"/>
          </a:p>
        </p:txBody>
      </p:sp>
      <p:sp>
        <p:nvSpPr>
          <p:cNvPr id="17" name="TextBox 17"/>
          <p:cNvSpPr txBox="1"/>
          <p:nvPr/>
        </p:nvSpPr>
        <p:spPr>
          <a:xfrm>
            <a:off x="4928203" y="1152525"/>
            <a:ext cx="8398721" cy="1381125"/>
          </a:xfrm>
          <a:prstGeom prst="rect">
            <a:avLst/>
          </a:prstGeom>
        </p:spPr>
        <p:txBody>
          <a:bodyPr lIns="0" tIns="0" rIns="0" bIns="0" rtlCol="0" anchor="t">
            <a:spAutoFit/>
          </a:bodyPr>
          <a:lstStyle/>
          <a:p>
            <a:pPr algn="ctr">
              <a:lnSpc>
                <a:spcPts val="5400"/>
              </a:lnSpc>
            </a:pPr>
            <a:r>
              <a:rPr lang="en-US" sz="4500">
                <a:solidFill>
                  <a:srgbClr val="000000"/>
                </a:solidFill>
                <a:latin typeface="League Spartan Bold"/>
              </a:rPr>
              <a:t>MEET OUR GUARDIANSHIP TEAM </a:t>
            </a:r>
          </a:p>
        </p:txBody>
      </p:sp>
      <p:sp>
        <p:nvSpPr>
          <p:cNvPr id="18" name="TextBox 18"/>
          <p:cNvSpPr txBox="1"/>
          <p:nvPr/>
        </p:nvSpPr>
        <p:spPr>
          <a:xfrm>
            <a:off x="10262704" y="8188176"/>
            <a:ext cx="2854017" cy="408445"/>
          </a:xfrm>
          <a:prstGeom prst="rect">
            <a:avLst/>
          </a:prstGeom>
        </p:spPr>
        <p:txBody>
          <a:bodyPr lIns="0" tIns="0" rIns="0" bIns="0" rtlCol="0" anchor="t">
            <a:spAutoFit/>
          </a:bodyPr>
          <a:lstStyle/>
          <a:p>
            <a:pPr algn="ctr">
              <a:lnSpc>
                <a:spcPts val="3499"/>
              </a:lnSpc>
              <a:spcBef>
                <a:spcPct val="0"/>
              </a:spcBef>
            </a:pPr>
            <a:r>
              <a:rPr lang="en-US" sz="2000" dirty="0">
                <a:solidFill>
                  <a:srgbClr val="000000"/>
                </a:solidFill>
                <a:latin typeface="Poppins Bold"/>
              </a:rPr>
              <a:t>JOSEPH BLAZIER</a:t>
            </a:r>
          </a:p>
        </p:txBody>
      </p:sp>
      <p:sp>
        <p:nvSpPr>
          <p:cNvPr id="22" name="TextBox 22"/>
          <p:cNvSpPr txBox="1"/>
          <p:nvPr/>
        </p:nvSpPr>
        <p:spPr>
          <a:xfrm>
            <a:off x="2621368" y="3515608"/>
            <a:ext cx="13250127" cy="951607"/>
          </a:xfrm>
          <a:prstGeom prst="rect">
            <a:avLst/>
          </a:prstGeom>
        </p:spPr>
        <p:txBody>
          <a:bodyPr lIns="0" tIns="0" rIns="0" bIns="0" rtlCol="0" anchor="t">
            <a:spAutoFit/>
          </a:bodyPr>
          <a:lstStyle/>
          <a:p>
            <a:pPr algn="ctr">
              <a:lnSpc>
                <a:spcPts val="6933"/>
              </a:lnSpc>
            </a:pPr>
            <a:r>
              <a:rPr lang="en-US" sz="7703" dirty="0">
                <a:solidFill>
                  <a:srgbClr val="003D60"/>
                </a:solidFill>
                <a:latin typeface="Majesty"/>
              </a:rPr>
              <a:t> </a:t>
            </a:r>
            <a:r>
              <a:rPr lang="en-US" sz="7703" dirty="0">
                <a:solidFill>
                  <a:srgbClr val="003D60"/>
                </a:solidFill>
                <a:latin typeface="Hadassah Friedlaender" panose="02020603050405020304" pitchFamily="18" charset="-79"/>
                <a:cs typeface="Hadassah Friedlaender" panose="02020603050405020304" pitchFamily="18" charset="-79"/>
              </a:rPr>
              <a:t>THE DIRECTORS</a:t>
            </a:r>
          </a:p>
        </p:txBody>
      </p:sp>
      <p:sp>
        <p:nvSpPr>
          <p:cNvPr id="23" name="TextBox 23"/>
          <p:cNvSpPr txBox="1"/>
          <p:nvPr/>
        </p:nvSpPr>
        <p:spPr>
          <a:xfrm>
            <a:off x="9394710" y="8719517"/>
            <a:ext cx="4590004" cy="631648"/>
          </a:xfrm>
          <a:prstGeom prst="rect">
            <a:avLst/>
          </a:prstGeom>
        </p:spPr>
        <p:txBody>
          <a:bodyPr lIns="0" tIns="0" rIns="0" bIns="0" rtlCol="0" anchor="t">
            <a:spAutoFit/>
          </a:bodyPr>
          <a:lstStyle/>
          <a:p>
            <a:pPr algn="ctr">
              <a:lnSpc>
                <a:spcPts val="2401"/>
              </a:lnSpc>
            </a:pPr>
            <a:r>
              <a:rPr lang="en-US" sz="2668" dirty="0">
                <a:solidFill>
                  <a:srgbClr val="003D60"/>
                </a:solidFill>
                <a:latin typeface="Hadassah Friedlaender" panose="020F0502020204030204" pitchFamily="18" charset="-79"/>
                <a:cs typeface="Hadassah Friedlaender" panose="020F0502020204030204" pitchFamily="18" charset="-79"/>
              </a:rPr>
              <a:t>Director of Guardianship Services </a:t>
            </a:r>
          </a:p>
        </p:txBody>
      </p:sp>
      <p:sp>
        <p:nvSpPr>
          <p:cNvPr id="27" name="TextBox 27"/>
          <p:cNvSpPr txBox="1"/>
          <p:nvPr/>
        </p:nvSpPr>
        <p:spPr>
          <a:xfrm>
            <a:off x="5723037" y="8185930"/>
            <a:ext cx="2854017" cy="408445"/>
          </a:xfrm>
          <a:prstGeom prst="rect">
            <a:avLst/>
          </a:prstGeom>
        </p:spPr>
        <p:txBody>
          <a:bodyPr lIns="0" tIns="0" rIns="0" bIns="0" rtlCol="0" anchor="t">
            <a:spAutoFit/>
          </a:bodyPr>
          <a:lstStyle/>
          <a:p>
            <a:pPr algn="ctr">
              <a:lnSpc>
                <a:spcPts val="3499"/>
              </a:lnSpc>
              <a:spcBef>
                <a:spcPct val="0"/>
              </a:spcBef>
            </a:pPr>
            <a:r>
              <a:rPr lang="en-US" sz="2000" dirty="0">
                <a:solidFill>
                  <a:srgbClr val="000000"/>
                </a:solidFill>
                <a:latin typeface="Poppins Bold"/>
              </a:rPr>
              <a:t>TARA HOLIDAY</a:t>
            </a:r>
          </a:p>
        </p:txBody>
      </p:sp>
      <p:sp>
        <p:nvSpPr>
          <p:cNvPr id="28" name="TextBox 28"/>
          <p:cNvSpPr txBox="1"/>
          <p:nvPr/>
        </p:nvSpPr>
        <p:spPr>
          <a:xfrm>
            <a:off x="4855043" y="8721608"/>
            <a:ext cx="4590004" cy="631648"/>
          </a:xfrm>
          <a:prstGeom prst="rect">
            <a:avLst/>
          </a:prstGeom>
        </p:spPr>
        <p:txBody>
          <a:bodyPr lIns="0" tIns="0" rIns="0" bIns="0" rtlCol="0" anchor="t">
            <a:spAutoFit/>
          </a:bodyPr>
          <a:lstStyle/>
          <a:p>
            <a:pPr algn="ctr">
              <a:lnSpc>
                <a:spcPts val="2401"/>
              </a:lnSpc>
            </a:pPr>
            <a:r>
              <a:rPr lang="en-US" sz="2668" dirty="0">
                <a:solidFill>
                  <a:srgbClr val="003D60"/>
                </a:solidFill>
                <a:latin typeface="Hadassah Friedlaender" panose="02020603050405020304" pitchFamily="18" charset="-79"/>
                <a:cs typeface="Hadassah Friedlaender" panose="02020603050405020304" pitchFamily="18" charset="-79"/>
              </a:rPr>
              <a:t>Executive Director Of Mental Health America of NE IN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77641" y="5724631"/>
            <a:ext cx="1691755" cy="1691755"/>
          </a:xfrm>
          <a:custGeom>
            <a:avLst/>
            <a:gdLst/>
            <a:ahLst/>
            <a:cxnLst/>
            <a:rect l="l" t="t" r="r" b="b"/>
            <a:pathLst>
              <a:path w="1691755" h="1691755">
                <a:moveTo>
                  <a:pt x="0" y="0"/>
                </a:moveTo>
                <a:lnTo>
                  <a:pt x="1691755" y="0"/>
                </a:lnTo>
                <a:lnTo>
                  <a:pt x="1691755" y="1691755"/>
                </a:lnTo>
                <a:lnTo>
                  <a:pt x="0" y="169175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4828322" y="5582635"/>
            <a:ext cx="1975747" cy="1975747"/>
          </a:xfrm>
          <a:custGeom>
            <a:avLst/>
            <a:gdLst/>
            <a:ahLst/>
            <a:cxnLst/>
            <a:rect l="l" t="t" r="r" b="b"/>
            <a:pathLst>
              <a:path w="1975747" h="1975747">
                <a:moveTo>
                  <a:pt x="0" y="0"/>
                </a:moveTo>
                <a:lnTo>
                  <a:pt x="1975748" y="0"/>
                </a:lnTo>
                <a:lnTo>
                  <a:pt x="1975748" y="1975747"/>
                </a:lnTo>
                <a:lnTo>
                  <a:pt x="0" y="197574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4" name="Group 4"/>
          <p:cNvGrpSpPr/>
          <p:nvPr/>
        </p:nvGrpSpPr>
        <p:grpSpPr>
          <a:xfrm>
            <a:off x="3849844" y="638175"/>
            <a:ext cx="10555438" cy="2057400"/>
            <a:chOff x="0" y="0"/>
            <a:chExt cx="2780033" cy="541867"/>
          </a:xfrm>
        </p:grpSpPr>
        <p:sp>
          <p:nvSpPr>
            <p:cNvPr id="5" name="Freeform 5"/>
            <p:cNvSpPr/>
            <p:nvPr/>
          </p:nvSpPr>
          <p:spPr>
            <a:xfrm>
              <a:off x="0" y="0"/>
              <a:ext cx="2780033" cy="541867"/>
            </a:xfrm>
            <a:custGeom>
              <a:avLst/>
              <a:gdLst/>
              <a:ahLst/>
              <a:cxnLst/>
              <a:rect l="l" t="t" r="r" b="b"/>
              <a:pathLst>
                <a:path w="2780033" h="541867">
                  <a:moveTo>
                    <a:pt x="67478" y="0"/>
                  </a:moveTo>
                  <a:lnTo>
                    <a:pt x="2712556" y="0"/>
                  </a:lnTo>
                  <a:cubicBezTo>
                    <a:pt x="2730452" y="0"/>
                    <a:pt x="2747615" y="7109"/>
                    <a:pt x="2760270" y="19764"/>
                  </a:cubicBezTo>
                  <a:cubicBezTo>
                    <a:pt x="2772924" y="32418"/>
                    <a:pt x="2780033" y="49581"/>
                    <a:pt x="2780033" y="67478"/>
                  </a:cubicBezTo>
                  <a:lnTo>
                    <a:pt x="2780033" y="474389"/>
                  </a:lnTo>
                  <a:cubicBezTo>
                    <a:pt x="2780033" y="511656"/>
                    <a:pt x="2749822" y="541867"/>
                    <a:pt x="2712556" y="541867"/>
                  </a:cubicBezTo>
                  <a:lnTo>
                    <a:pt x="67478" y="541867"/>
                  </a:lnTo>
                  <a:cubicBezTo>
                    <a:pt x="30211" y="541867"/>
                    <a:pt x="0" y="511656"/>
                    <a:pt x="0" y="474389"/>
                  </a:cubicBezTo>
                  <a:lnTo>
                    <a:pt x="0" y="67478"/>
                  </a:lnTo>
                  <a:cubicBezTo>
                    <a:pt x="0" y="30211"/>
                    <a:pt x="30211" y="0"/>
                    <a:pt x="67478" y="0"/>
                  </a:cubicBezTo>
                  <a:close/>
                </a:path>
              </a:pathLst>
            </a:custGeom>
            <a:solidFill>
              <a:srgbClr val="FFBC00"/>
            </a:solidFill>
          </p:spPr>
          <p:txBody>
            <a:bodyPr/>
            <a:lstStyle/>
            <a:p>
              <a:endParaRPr lang="en-US"/>
            </a:p>
          </p:txBody>
        </p:sp>
        <p:sp>
          <p:nvSpPr>
            <p:cNvPr id="6" name="TextBox 6"/>
            <p:cNvSpPr txBox="1"/>
            <p:nvPr/>
          </p:nvSpPr>
          <p:spPr>
            <a:xfrm>
              <a:off x="0" y="-57150"/>
              <a:ext cx="2780033" cy="599017"/>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1254131" y="-690757"/>
            <a:ext cx="3840627" cy="5012238"/>
          </a:xfrm>
          <a:custGeom>
            <a:avLst/>
            <a:gdLst/>
            <a:ahLst/>
            <a:cxnLst/>
            <a:rect l="l" t="t" r="r" b="b"/>
            <a:pathLst>
              <a:path w="3840627" h="5012238">
                <a:moveTo>
                  <a:pt x="0" y="0"/>
                </a:moveTo>
                <a:lnTo>
                  <a:pt x="3840627" y="0"/>
                </a:lnTo>
                <a:lnTo>
                  <a:pt x="3840627" y="5012238"/>
                </a:lnTo>
                <a:lnTo>
                  <a:pt x="0" y="501223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flipH="1">
            <a:off x="15701504" y="-690757"/>
            <a:ext cx="3840627" cy="5012238"/>
          </a:xfrm>
          <a:custGeom>
            <a:avLst/>
            <a:gdLst/>
            <a:ahLst/>
            <a:cxnLst/>
            <a:rect l="l" t="t" r="r" b="b"/>
            <a:pathLst>
              <a:path w="3840627" h="5012238">
                <a:moveTo>
                  <a:pt x="3840627" y="0"/>
                </a:moveTo>
                <a:lnTo>
                  <a:pt x="0" y="0"/>
                </a:lnTo>
                <a:lnTo>
                  <a:pt x="0" y="5012238"/>
                </a:lnTo>
                <a:lnTo>
                  <a:pt x="3840627" y="5012238"/>
                </a:lnTo>
                <a:lnTo>
                  <a:pt x="3840627"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9" name="Group 9"/>
          <p:cNvGrpSpPr/>
          <p:nvPr/>
        </p:nvGrpSpPr>
        <p:grpSpPr>
          <a:xfrm>
            <a:off x="-541593" y="9648825"/>
            <a:ext cx="19491312" cy="1115761"/>
            <a:chOff x="0" y="0"/>
            <a:chExt cx="5133514" cy="293863"/>
          </a:xfrm>
        </p:grpSpPr>
        <p:sp>
          <p:nvSpPr>
            <p:cNvPr id="10" name="Freeform 10"/>
            <p:cNvSpPr/>
            <p:nvPr/>
          </p:nvSpPr>
          <p:spPr>
            <a:xfrm>
              <a:off x="0" y="0"/>
              <a:ext cx="5133514" cy="293863"/>
            </a:xfrm>
            <a:custGeom>
              <a:avLst/>
              <a:gdLst/>
              <a:ahLst/>
              <a:cxnLst/>
              <a:rect l="l" t="t" r="r" b="b"/>
              <a:pathLst>
                <a:path w="5133514" h="293863">
                  <a:moveTo>
                    <a:pt x="0" y="0"/>
                  </a:moveTo>
                  <a:lnTo>
                    <a:pt x="5133514" y="0"/>
                  </a:lnTo>
                  <a:lnTo>
                    <a:pt x="5133514" y="293863"/>
                  </a:lnTo>
                  <a:lnTo>
                    <a:pt x="0" y="293863"/>
                  </a:lnTo>
                  <a:close/>
                </a:path>
              </a:pathLst>
            </a:custGeom>
            <a:solidFill>
              <a:srgbClr val="FFBC00"/>
            </a:solidFill>
          </p:spPr>
          <p:txBody>
            <a:bodyPr/>
            <a:lstStyle/>
            <a:p>
              <a:endParaRPr lang="en-US"/>
            </a:p>
          </p:txBody>
        </p:sp>
        <p:sp>
          <p:nvSpPr>
            <p:cNvPr id="11" name="TextBox 11"/>
            <p:cNvSpPr txBox="1"/>
            <p:nvPr/>
          </p:nvSpPr>
          <p:spPr>
            <a:xfrm>
              <a:off x="0" y="-57150"/>
              <a:ext cx="5133514" cy="351013"/>
            </a:xfrm>
            <a:prstGeom prst="rect">
              <a:avLst/>
            </a:prstGeom>
          </p:spPr>
          <p:txBody>
            <a:bodyPr lIns="50800" tIns="50800" rIns="50800" bIns="50800" rtlCol="0" anchor="ctr"/>
            <a:lstStyle/>
            <a:p>
              <a:pPr algn="ctr">
                <a:lnSpc>
                  <a:spcPts val="2659"/>
                </a:lnSpc>
              </a:pPr>
              <a:endParaRPr/>
            </a:p>
          </p:txBody>
        </p:sp>
      </p:grpSp>
      <p:sp>
        <p:nvSpPr>
          <p:cNvPr id="13" name="Freeform 13"/>
          <p:cNvSpPr/>
          <p:nvPr/>
        </p:nvSpPr>
        <p:spPr>
          <a:xfrm>
            <a:off x="12743091" y="5112423"/>
            <a:ext cx="2230667" cy="3074951"/>
          </a:xfrm>
          <a:custGeom>
            <a:avLst/>
            <a:gdLst/>
            <a:ahLst/>
            <a:cxnLst/>
            <a:rect l="l" t="t" r="r" b="b"/>
            <a:pathLst>
              <a:path w="2230667" h="3074951">
                <a:moveTo>
                  <a:pt x="0" y="0"/>
                </a:moveTo>
                <a:lnTo>
                  <a:pt x="2230666" y="0"/>
                </a:lnTo>
                <a:lnTo>
                  <a:pt x="2230666" y="3074951"/>
                </a:lnTo>
                <a:lnTo>
                  <a:pt x="0" y="3074951"/>
                </a:lnTo>
                <a:lnTo>
                  <a:pt x="0" y="0"/>
                </a:lnTo>
                <a:close/>
              </a:path>
            </a:pathLst>
          </a:custGeom>
          <a:blipFill>
            <a:blip r:embed="rId8"/>
            <a:stretch>
              <a:fillRect r="-4525"/>
            </a:stretch>
          </a:blipFill>
        </p:spPr>
        <p:txBody>
          <a:bodyPr/>
          <a:lstStyle/>
          <a:p>
            <a:endParaRPr lang="en-US"/>
          </a:p>
        </p:txBody>
      </p:sp>
      <p:sp>
        <p:nvSpPr>
          <p:cNvPr id="14" name="Freeform 14"/>
          <p:cNvSpPr/>
          <p:nvPr/>
        </p:nvSpPr>
        <p:spPr>
          <a:xfrm>
            <a:off x="9597411" y="5015826"/>
            <a:ext cx="2067321" cy="3171548"/>
          </a:xfrm>
          <a:custGeom>
            <a:avLst/>
            <a:gdLst/>
            <a:ahLst/>
            <a:cxnLst/>
            <a:rect l="l" t="t" r="r" b="b"/>
            <a:pathLst>
              <a:path w="2067321" h="3171548">
                <a:moveTo>
                  <a:pt x="0" y="0"/>
                </a:moveTo>
                <a:lnTo>
                  <a:pt x="2067321" y="0"/>
                </a:lnTo>
                <a:lnTo>
                  <a:pt x="2067321" y="3171547"/>
                </a:lnTo>
                <a:lnTo>
                  <a:pt x="0" y="3171547"/>
                </a:lnTo>
                <a:lnTo>
                  <a:pt x="0" y="0"/>
                </a:lnTo>
                <a:close/>
              </a:path>
            </a:pathLst>
          </a:custGeom>
          <a:blipFill>
            <a:blip r:embed="rId9"/>
            <a:stretch>
              <a:fillRect t="-280" b="-280"/>
            </a:stretch>
          </a:blipFill>
        </p:spPr>
        <p:txBody>
          <a:bodyPr/>
          <a:lstStyle/>
          <a:p>
            <a:endParaRPr lang="en-US"/>
          </a:p>
        </p:txBody>
      </p:sp>
      <p:sp>
        <p:nvSpPr>
          <p:cNvPr id="15" name="Freeform 15"/>
          <p:cNvSpPr/>
          <p:nvPr/>
        </p:nvSpPr>
        <p:spPr>
          <a:xfrm>
            <a:off x="6221419" y="5176963"/>
            <a:ext cx="2299667" cy="3010411"/>
          </a:xfrm>
          <a:custGeom>
            <a:avLst/>
            <a:gdLst/>
            <a:ahLst/>
            <a:cxnLst/>
            <a:rect l="l" t="t" r="r" b="b"/>
            <a:pathLst>
              <a:path w="2299667" h="3010411">
                <a:moveTo>
                  <a:pt x="0" y="0"/>
                </a:moveTo>
                <a:lnTo>
                  <a:pt x="2299667" y="0"/>
                </a:lnTo>
                <a:lnTo>
                  <a:pt x="2299667" y="3010411"/>
                </a:lnTo>
                <a:lnTo>
                  <a:pt x="0" y="3010411"/>
                </a:lnTo>
                <a:lnTo>
                  <a:pt x="0" y="0"/>
                </a:lnTo>
                <a:close/>
              </a:path>
            </a:pathLst>
          </a:custGeom>
          <a:blipFill>
            <a:blip r:embed="rId10"/>
            <a:stretch>
              <a:fillRect/>
            </a:stretch>
          </a:blipFill>
        </p:spPr>
        <p:txBody>
          <a:bodyPr/>
          <a:lstStyle/>
          <a:p>
            <a:endParaRPr lang="en-US"/>
          </a:p>
        </p:txBody>
      </p:sp>
      <p:sp>
        <p:nvSpPr>
          <p:cNvPr id="17" name="TextBox 17"/>
          <p:cNvSpPr txBox="1"/>
          <p:nvPr/>
        </p:nvSpPr>
        <p:spPr>
          <a:xfrm>
            <a:off x="4928203" y="1152525"/>
            <a:ext cx="8398721" cy="1381125"/>
          </a:xfrm>
          <a:prstGeom prst="rect">
            <a:avLst/>
          </a:prstGeom>
        </p:spPr>
        <p:txBody>
          <a:bodyPr lIns="0" tIns="0" rIns="0" bIns="0" rtlCol="0" anchor="t">
            <a:spAutoFit/>
          </a:bodyPr>
          <a:lstStyle/>
          <a:p>
            <a:pPr algn="ctr">
              <a:lnSpc>
                <a:spcPts val="5400"/>
              </a:lnSpc>
            </a:pPr>
            <a:r>
              <a:rPr lang="en-US" sz="4500">
                <a:solidFill>
                  <a:srgbClr val="000000"/>
                </a:solidFill>
                <a:latin typeface="League Spartan Bold"/>
              </a:rPr>
              <a:t>MEET OUR GUARDIANSHIP TEAM </a:t>
            </a:r>
          </a:p>
        </p:txBody>
      </p:sp>
      <p:sp>
        <p:nvSpPr>
          <p:cNvPr id="18" name="TextBox 18"/>
          <p:cNvSpPr txBox="1"/>
          <p:nvPr/>
        </p:nvSpPr>
        <p:spPr>
          <a:xfrm>
            <a:off x="2772128" y="8110648"/>
            <a:ext cx="2854017" cy="394082"/>
          </a:xfrm>
          <a:prstGeom prst="rect">
            <a:avLst/>
          </a:prstGeom>
        </p:spPr>
        <p:txBody>
          <a:bodyPr lIns="0" tIns="0" rIns="0" bIns="0" rtlCol="0" anchor="t">
            <a:spAutoFit/>
          </a:bodyPr>
          <a:lstStyle/>
          <a:p>
            <a:pPr algn="ctr">
              <a:lnSpc>
                <a:spcPts val="3499"/>
              </a:lnSpc>
              <a:spcBef>
                <a:spcPct val="0"/>
              </a:spcBef>
            </a:pPr>
            <a:r>
              <a:rPr lang="en-US" sz="1600" dirty="0">
                <a:solidFill>
                  <a:srgbClr val="000000"/>
                </a:solidFill>
                <a:latin typeface="Poppins Bold"/>
              </a:rPr>
              <a:t>ANDREW HERMAN-KENDALL</a:t>
            </a:r>
          </a:p>
        </p:txBody>
      </p:sp>
      <p:sp>
        <p:nvSpPr>
          <p:cNvPr id="19" name="TextBox 19"/>
          <p:cNvSpPr txBox="1"/>
          <p:nvPr/>
        </p:nvSpPr>
        <p:spPr>
          <a:xfrm>
            <a:off x="5959520" y="8060110"/>
            <a:ext cx="2854017" cy="394082"/>
          </a:xfrm>
          <a:prstGeom prst="rect">
            <a:avLst/>
          </a:prstGeom>
        </p:spPr>
        <p:txBody>
          <a:bodyPr lIns="0" tIns="0" rIns="0" bIns="0" rtlCol="0" anchor="t">
            <a:spAutoFit/>
          </a:bodyPr>
          <a:lstStyle/>
          <a:p>
            <a:pPr algn="ctr">
              <a:lnSpc>
                <a:spcPts val="3499"/>
              </a:lnSpc>
              <a:spcBef>
                <a:spcPct val="0"/>
              </a:spcBef>
            </a:pPr>
            <a:r>
              <a:rPr lang="en-US" sz="1600" dirty="0">
                <a:solidFill>
                  <a:srgbClr val="000000"/>
                </a:solidFill>
                <a:latin typeface="Poppins Bold"/>
              </a:rPr>
              <a:t>DARAH HERRON</a:t>
            </a:r>
          </a:p>
        </p:txBody>
      </p:sp>
      <p:sp>
        <p:nvSpPr>
          <p:cNvPr id="20" name="TextBox 20"/>
          <p:cNvSpPr txBox="1"/>
          <p:nvPr/>
        </p:nvSpPr>
        <p:spPr>
          <a:xfrm>
            <a:off x="9204063" y="8120698"/>
            <a:ext cx="2854017" cy="394082"/>
          </a:xfrm>
          <a:prstGeom prst="rect">
            <a:avLst/>
          </a:prstGeom>
        </p:spPr>
        <p:txBody>
          <a:bodyPr lIns="0" tIns="0" rIns="0" bIns="0" rtlCol="0" anchor="t">
            <a:spAutoFit/>
          </a:bodyPr>
          <a:lstStyle/>
          <a:p>
            <a:pPr algn="ctr">
              <a:lnSpc>
                <a:spcPts val="3499"/>
              </a:lnSpc>
              <a:spcBef>
                <a:spcPct val="0"/>
              </a:spcBef>
            </a:pPr>
            <a:r>
              <a:rPr lang="en-US" sz="1600" dirty="0">
                <a:solidFill>
                  <a:srgbClr val="000000"/>
                </a:solidFill>
                <a:latin typeface="Poppins Bold"/>
              </a:rPr>
              <a:t>ASHLI WILT</a:t>
            </a:r>
          </a:p>
        </p:txBody>
      </p:sp>
      <p:sp>
        <p:nvSpPr>
          <p:cNvPr id="21" name="TextBox 21"/>
          <p:cNvSpPr txBox="1"/>
          <p:nvPr/>
        </p:nvSpPr>
        <p:spPr>
          <a:xfrm>
            <a:off x="12726994" y="8110648"/>
            <a:ext cx="2854017" cy="842923"/>
          </a:xfrm>
          <a:prstGeom prst="rect">
            <a:avLst/>
          </a:prstGeom>
        </p:spPr>
        <p:txBody>
          <a:bodyPr lIns="0" tIns="0" rIns="0" bIns="0" rtlCol="0" anchor="t">
            <a:spAutoFit/>
          </a:bodyPr>
          <a:lstStyle/>
          <a:p>
            <a:pPr algn="just">
              <a:lnSpc>
                <a:spcPts val="3499"/>
              </a:lnSpc>
              <a:spcBef>
                <a:spcPct val="0"/>
              </a:spcBef>
            </a:pPr>
            <a:r>
              <a:rPr lang="en-US" sz="1600" dirty="0">
                <a:solidFill>
                  <a:srgbClr val="000000"/>
                </a:solidFill>
                <a:latin typeface="Poppins Bold"/>
              </a:rPr>
              <a:t>NANCY HERMAN-KENDALL</a:t>
            </a:r>
          </a:p>
          <a:p>
            <a:pPr algn="just">
              <a:lnSpc>
                <a:spcPts val="3499"/>
              </a:lnSpc>
              <a:spcBef>
                <a:spcPct val="0"/>
              </a:spcBef>
            </a:pPr>
            <a:endParaRPr lang="en-US" sz="1600" dirty="0">
              <a:solidFill>
                <a:srgbClr val="000000"/>
              </a:solidFill>
              <a:latin typeface="Poppins Bold"/>
            </a:endParaRPr>
          </a:p>
        </p:txBody>
      </p:sp>
      <p:sp>
        <p:nvSpPr>
          <p:cNvPr id="22" name="TextBox 22"/>
          <p:cNvSpPr txBox="1"/>
          <p:nvPr/>
        </p:nvSpPr>
        <p:spPr>
          <a:xfrm>
            <a:off x="2621368" y="3515608"/>
            <a:ext cx="13250127" cy="932307"/>
          </a:xfrm>
          <a:prstGeom prst="rect">
            <a:avLst/>
          </a:prstGeom>
        </p:spPr>
        <p:txBody>
          <a:bodyPr lIns="0" tIns="0" rIns="0" bIns="0" rtlCol="0" anchor="t">
            <a:spAutoFit/>
          </a:bodyPr>
          <a:lstStyle/>
          <a:p>
            <a:pPr algn="ctr">
              <a:lnSpc>
                <a:spcPts val="6933"/>
              </a:lnSpc>
            </a:pPr>
            <a:r>
              <a:rPr lang="en-US" sz="7703" dirty="0">
                <a:solidFill>
                  <a:srgbClr val="003D60"/>
                </a:solidFill>
                <a:latin typeface="Hadassah Friedlaender" panose="02020603050405020304" pitchFamily="18" charset="-79"/>
                <a:cs typeface="Hadassah Friedlaender" panose="02020603050405020304" pitchFamily="18" charset="-79"/>
              </a:rPr>
              <a:t>Guardians Of the Galaxy</a:t>
            </a:r>
          </a:p>
        </p:txBody>
      </p:sp>
      <p:sp>
        <p:nvSpPr>
          <p:cNvPr id="23" name="TextBox 23"/>
          <p:cNvSpPr txBox="1"/>
          <p:nvPr/>
        </p:nvSpPr>
        <p:spPr>
          <a:xfrm>
            <a:off x="1897662" y="8647223"/>
            <a:ext cx="4590004" cy="330603"/>
          </a:xfrm>
          <a:prstGeom prst="rect">
            <a:avLst/>
          </a:prstGeom>
        </p:spPr>
        <p:txBody>
          <a:bodyPr lIns="0" tIns="0" rIns="0" bIns="0" rtlCol="0" anchor="t">
            <a:spAutoFit/>
          </a:bodyPr>
          <a:lstStyle/>
          <a:p>
            <a:pPr algn="ctr">
              <a:lnSpc>
                <a:spcPts val="2401"/>
              </a:lnSpc>
            </a:pPr>
            <a:r>
              <a:rPr lang="en-US" sz="2668" dirty="0">
                <a:solidFill>
                  <a:srgbClr val="003D60"/>
                </a:solidFill>
                <a:latin typeface="Hadassah Friedlaender" panose="02020603050405020304" pitchFamily="18" charset="-79"/>
                <a:cs typeface="Hadassah Friedlaender" panose="02020603050405020304" pitchFamily="18" charset="-79"/>
              </a:rPr>
              <a:t>Guardian</a:t>
            </a:r>
          </a:p>
        </p:txBody>
      </p:sp>
      <p:sp>
        <p:nvSpPr>
          <p:cNvPr id="24" name="TextBox 24"/>
          <p:cNvSpPr txBox="1"/>
          <p:nvPr/>
        </p:nvSpPr>
        <p:spPr>
          <a:xfrm>
            <a:off x="5148289" y="8599598"/>
            <a:ext cx="4590004" cy="323871"/>
          </a:xfrm>
          <a:prstGeom prst="rect">
            <a:avLst/>
          </a:prstGeom>
        </p:spPr>
        <p:txBody>
          <a:bodyPr lIns="0" tIns="0" rIns="0" bIns="0" rtlCol="0" anchor="t">
            <a:spAutoFit/>
          </a:bodyPr>
          <a:lstStyle/>
          <a:p>
            <a:pPr algn="ctr">
              <a:lnSpc>
                <a:spcPts val="2401"/>
              </a:lnSpc>
            </a:pPr>
            <a:r>
              <a:rPr lang="en-US" sz="2668" dirty="0">
                <a:solidFill>
                  <a:srgbClr val="003D60"/>
                </a:solidFill>
                <a:latin typeface="Hadassah Friedlaender" panose="02020603050405020304" pitchFamily="18" charset="-79"/>
                <a:cs typeface="Hadassah Friedlaender" panose="02020603050405020304" pitchFamily="18" charset="-79"/>
              </a:rPr>
              <a:t>Guardian</a:t>
            </a:r>
          </a:p>
        </p:txBody>
      </p:sp>
      <p:sp>
        <p:nvSpPr>
          <p:cNvPr id="25" name="TextBox 25"/>
          <p:cNvSpPr txBox="1"/>
          <p:nvPr/>
        </p:nvSpPr>
        <p:spPr>
          <a:xfrm>
            <a:off x="8444886" y="8609649"/>
            <a:ext cx="4590004" cy="323871"/>
          </a:xfrm>
          <a:prstGeom prst="rect">
            <a:avLst/>
          </a:prstGeom>
        </p:spPr>
        <p:txBody>
          <a:bodyPr lIns="0" tIns="0" rIns="0" bIns="0" rtlCol="0" anchor="t">
            <a:spAutoFit/>
          </a:bodyPr>
          <a:lstStyle/>
          <a:p>
            <a:pPr algn="ctr">
              <a:lnSpc>
                <a:spcPts val="2401"/>
              </a:lnSpc>
            </a:pPr>
            <a:r>
              <a:rPr lang="en-US" sz="2668" dirty="0">
                <a:solidFill>
                  <a:srgbClr val="003D60"/>
                </a:solidFill>
                <a:latin typeface="Hadassah Friedlaender" panose="02020603050405020304" pitchFamily="18" charset="-79"/>
                <a:cs typeface="Hadassah Friedlaender" panose="02020603050405020304" pitchFamily="18" charset="-79"/>
              </a:rPr>
              <a:t>Guardian</a:t>
            </a:r>
          </a:p>
        </p:txBody>
      </p:sp>
      <p:sp>
        <p:nvSpPr>
          <p:cNvPr id="26" name="TextBox 26"/>
          <p:cNvSpPr txBox="1"/>
          <p:nvPr/>
        </p:nvSpPr>
        <p:spPr>
          <a:xfrm>
            <a:off x="11637762" y="8609649"/>
            <a:ext cx="4590004" cy="323871"/>
          </a:xfrm>
          <a:prstGeom prst="rect">
            <a:avLst/>
          </a:prstGeom>
        </p:spPr>
        <p:txBody>
          <a:bodyPr lIns="0" tIns="0" rIns="0" bIns="0" rtlCol="0" anchor="t">
            <a:spAutoFit/>
          </a:bodyPr>
          <a:lstStyle/>
          <a:p>
            <a:pPr algn="ctr">
              <a:lnSpc>
                <a:spcPts val="2401"/>
              </a:lnSpc>
            </a:pPr>
            <a:r>
              <a:rPr lang="en-US" sz="2668" dirty="0">
                <a:solidFill>
                  <a:srgbClr val="003D60"/>
                </a:solidFill>
                <a:latin typeface="Hadassah Friedlaender" panose="02020603050405020304" pitchFamily="18" charset="-79"/>
                <a:cs typeface="Hadassah Friedlaender" panose="02020603050405020304" pitchFamily="18" charset="-79"/>
              </a:rPr>
              <a:t>Guardian</a:t>
            </a:r>
          </a:p>
        </p:txBody>
      </p:sp>
      <p:sp>
        <p:nvSpPr>
          <p:cNvPr id="28" name="TextBox 28"/>
          <p:cNvSpPr txBox="1"/>
          <p:nvPr/>
        </p:nvSpPr>
        <p:spPr>
          <a:xfrm>
            <a:off x="473949" y="9012139"/>
            <a:ext cx="4590004" cy="330603"/>
          </a:xfrm>
          <a:prstGeom prst="rect">
            <a:avLst/>
          </a:prstGeom>
        </p:spPr>
        <p:txBody>
          <a:bodyPr lIns="0" tIns="0" rIns="0" bIns="0" rtlCol="0" anchor="t">
            <a:spAutoFit/>
          </a:bodyPr>
          <a:lstStyle/>
          <a:p>
            <a:pPr algn="ctr">
              <a:lnSpc>
                <a:spcPts val="2401"/>
              </a:lnSpc>
            </a:pPr>
            <a:r>
              <a:rPr lang="en-US" sz="2668" dirty="0">
                <a:solidFill>
                  <a:srgbClr val="003D60"/>
                </a:solidFill>
                <a:latin typeface="Majesty"/>
              </a:rPr>
              <a:t> </a:t>
            </a:r>
          </a:p>
        </p:txBody>
      </p:sp>
      <p:pic>
        <p:nvPicPr>
          <p:cNvPr id="30" name="Picture 29" descr="A person with a beard and glasses&#10;&#10;Description automatically generated">
            <a:extLst>
              <a:ext uri="{FF2B5EF4-FFF2-40B4-BE49-F238E27FC236}">
                <a16:creationId xmlns:a16="http://schemas.microsoft.com/office/drawing/2014/main" id="{43D512AB-9F64-3C40-E574-D3019550F95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5366" t="20641" r="11725" b="-1406"/>
          <a:stretch/>
        </p:blipFill>
        <p:spPr>
          <a:xfrm>
            <a:off x="2999900" y="5203119"/>
            <a:ext cx="2297633" cy="2984255"/>
          </a:xfrm>
          <a:prstGeom prst="rect">
            <a:avLst/>
          </a:prstGeom>
        </p:spPr>
      </p:pic>
    </p:spTree>
    <p:extLst>
      <p:ext uri="{BB962C8B-B14F-4D97-AF65-F5344CB8AC3E}">
        <p14:creationId xmlns:p14="http://schemas.microsoft.com/office/powerpoint/2010/main" val="2056479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00972" y="3154434"/>
            <a:ext cx="3839934" cy="6617138"/>
            <a:chOff x="0" y="-57150"/>
            <a:chExt cx="1011340" cy="1742785"/>
          </a:xfrm>
        </p:grpSpPr>
        <p:sp>
          <p:nvSpPr>
            <p:cNvPr id="3" name="Freeform 3"/>
            <p:cNvSpPr/>
            <p:nvPr/>
          </p:nvSpPr>
          <p:spPr>
            <a:xfrm>
              <a:off x="15067" y="0"/>
              <a:ext cx="996273" cy="1685635"/>
            </a:xfrm>
            <a:custGeom>
              <a:avLst/>
              <a:gdLst/>
              <a:ahLst/>
              <a:cxnLst/>
              <a:rect l="l" t="t" r="r" b="b"/>
              <a:pathLst>
                <a:path w="996273" h="1685635">
                  <a:moveTo>
                    <a:pt x="110519" y="0"/>
                  </a:moveTo>
                  <a:lnTo>
                    <a:pt x="885754" y="0"/>
                  </a:lnTo>
                  <a:cubicBezTo>
                    <a:pt x="915066" y="0"/>
                    <a:pt x="943177" y="11644"/>
                    <a:pt x="963903" y="32370"/>
                  </a:cubicBezTo>
                  <a:cubicBezTo>
                    <a:pt x="984629" y="53097"/>
                    <a:pt x="996273" y="81208"/>
                    <a:pt x="996273" y="110519"/>
                  </a:cubicBezTo>
                  <a:lnTo>
                    <a:pt x="996273" y="1575116"/>
                  </a:lnTo>
                  <a:cubicBezTo>
                    <a:pt x="996273" y="1636154"/>
                    <a:pt x="946792" y="1685635"/>
                    <a:pt x="885754" y="1685635"/>
                  </a:cubicBezTo>
                  <a:lnTo>
                    <a:pt x="110519" y="1685635"/>
                  </a:lnTo>
                  <a:cubicBezTo>
                    <a:pt x="49481" y="1685635"/>
                    <a:pt x="0" y="1636154"/>
                    <a:pt x="0" y="1575116"/>
                  </a:cubicBezTo>
                  <a:lnTo>
                    <a:pt x="0" y="110519"/>
                  </a:lnTo>
                  <a:cubicBezTo>
                    <a:pt x="0" y="81208"/>
                    <a:pt x="11644" y="53097"/>
                    <a:pt x="32370" y="32370"/>
                  </a:cubicBezTo>
                  <a:cubicBezTo>
                    <a:pt x="53097" y="11644"/>
                    <a:pt x="81208" y="0"/>
                    <a:pt x="110519" y="0"/>
                  </a:cubicBezTo>
                  <a:close/>
                </a:path>
              </a:pathLst>
            </a:custGeom>
            <a:solidFill>
              <a:srgbClr val="FFBC00"/>
            </a:solidFill>
          </p:spPr>
          <p:txBody>
            <a:bodyPr/>
            <a:lstStyle/>
            <a:p>
              <a:endParaRPr lang="en-US"/>
            </a:p>
          </p:txBody>
        </p:sp>
        <p:sp>
          <p:nvSpPr>
            <p:cNvPr id="4" name="TextBox 4"/>
            <p:cNvSpPr txBox="1"/>
            <p:nvPr/>
          </p:nvSpPr>
          <p:spPr>
            <a:xfrm>
              <a:off x="0" y="-57150"/>
              <a:ext cx="996273" cy="174278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5214664" y="3390475"/>
            <a:ext cx="3782726" cy="6400147"/>
            <a:chOff x="0" y="0"/>
            <a:chExt cx="996273" cy="1685635"/>
          </a:xfrm>
        </p:grpSpPr>
        <p:sp>
          <p:nvSpPr>
            <p:cNvPr id="6" name="Freeform 6"/>
            <p:cNvSpPr/>
            <p:nvPr/>
          </p:nvSpPr>
          <p:spPr>
            <a:xfrm>
              <a:off x="0" y="0"/>
              <a:ext cx="996273" cy="1685635"/>
            </a:xfrm>
            <a:custGeom>
              <a:avLst/>
              <a:gdLst/>
              <a:ahLst/>
              <a:cxnLst/>
              <a:rect l="l" t="t" r="r" b="b"/>
              <a:pathLst>
                <a:path w="996273" h="1685635">
                  <a:moveTo>
                    <a:pt x="110519" y="0"/>
                  </a:moveTo>
                  <a:lnTo>
                    <a:pt x="885754" y="0"/>
                  </a:lnTo>
                  <a:cubicBezTo>
                    <a:pt x="915066" y="0"/>
                    <a:pt x="943177" y="11644"/>
                    <a:pt x="963903" y="32370"/>
                  </a:cubicBezTo>
                  <a:cubicBezTo>
                    <a:pt x="984629" y="53097"/>
                    <a:pt x="996273" y="81208"/>
                    <a:pt x="996273" y="110519"/>
                  </a:cubicBezTo>
                  <a:lnTo>
                    <a:pt x="996273" y="1575116"/>
                  </a:lnTo>
                  <a:cubicBezTo>
                    <a:pt x="996273" y="1636154"/>
                    <a:pt x="946792" y="1685635"/>
                    <a:pt x="885754" y="1685635"/>
                  </a:cubicBezTo>
                  <a:lnTo>
                    <a:pt x="110519" y="1685635"/>
                  </a:lnTo>
                  <a:cubicBezTo>
                    <a:pt x="49481" y="1685635"/>
                    <a:pt x="0" y="1636154"/>
                    <a:pt x="0" y="1575116"/>
                  </a:cubicBezTo>
                  <a:lnTo>
                    <a:pt x="0" y="110519"/>
                  </a:lnTo>
                  <a:cubicBezTo>
                    <a:pt x="0" y="81208"/>
                    <a:pt x="11644" y="53097"/>
                    <a:pt x="32370" y="32370"/>
                  </a:cubicBezTo>
                  <a:cubicBezTo>
                    <a:pt x="53097" y="11644"/>
                    <a:pt x="81208" y="0"/>
                    <a:pt x="110519" y="0"/>
                  </a:cubicBezTo>
                  <a:close/>
                </a:path>
              </a:pathLst>
            </a:custGeom>
            <a:solidFill>
              <a:srgbClr val="FFBC00"/>
            </a:solidFill>
          </p:spPr>
          <p:txBody>
            <a:bodyPr/>
            <a:lstStyle/>
            <a:p>
              <a:endParaRPr lang="en-US"/>
            </a:p>
          </p:txBody>
        </p:sp>
        <p:sp>
          <p:nvSpPr>
            <p:cNvPr id="7" name="TextBox 7"/>
            <p:cNvSpPr txBox="1"/>
            <p:nvPr/>
          </p:nvSpPr>
          <p:spPr>
            <a:xfrm>
              <a:off x="0" y="-57150"/>
              <a:ext cx="996273" cy="174278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9331978" y="3390475"/>
            <a:ext cx="3782726" cy="6400147"/>
            <a:chOff x="0" y="0"/>
            <a:chExt cx="996273" cy="1685635"/>
          </a:xfrm>
        </p:grpSpPr>
        <p:sp>
          <p:nvSpPr>
            <p:cNvPr id="9" name="Freeform 9"/>
            <p:cNvSpPr/>
            <p:nvPr/>
          </p:nvSpPr>
          <p:spPr>
            <a:xfrm>
              <a:off x="0" y="0"/>
              <a:ext cx="996273" cy="1685635"/>
            </a:xfrm>
            <a:custGeom>
              <a:avLst/>
              <a:gdLst/>
              <a:ahLst/>
              <a:cxnLst/>
              <a:rect l="l" t="t" r="r" b="b"/>
              <a:pathLst>
                <a:path w="996273" h="1685635">
                  <a:moveTo>
                    <a:pt x="110519" y="0"/>
                  </a:moveTo>
                  <a:lnTo>
                    <a:pt x="885754" y="0"/>
                  </a:lnTo>
                  <a:cubicBezTo>
                    <a:pt x="915066" y="0"/>
                    <a:pt x="943177" y="11644"/>
                    <a:pt x="963903" y="32370"/>
                  </a:cubicBezTo>
                  <a:cubicBezTo>
                    <a:pt x="984629" y="53097"/>
                    <a:pt x="996273" y="81208"/>
                    <a:pt x="996273" y="110519"/>
                  </a:cubicBezTo>
                  <a:lnTo>
                    <a:pt x="996273" y="1575116"/>
                  </a:lnTo>
                  <a:cubicBezTo>
                    <a:pt x="996273" y="1636154"/>
                    <a:pt x="946792" y="1685635"/>
                    <a:pt x="885754" y="1685635"/>
                  </a:cubicBezTo>
                  <a:lnTo>
                    <a:pt x="110519" y="1685635"/>
                  </a:lnTo>
                  <a:cubicBezTo>
                    <a:pt x="49481" y="1685635"/>
                    <a:pt x="0" y="1636154"/>
                    <a:pt x="0" y="1575116"/>
                  </a:cubicBezTo>
                  <a:lnTo>
                    <a:pt x="0" y="110519"/>
                  </a:lnTo>
                  <a:cubicBezTo>
                    <a:pt x="0" y="81208"/>
                    <a:pt x="11644" y="53097"/>
                    <a:pt x="32370" y="32370"/>
                  </a:cubicBezTo>
                  <a:cubicBezTo>
                    <a:pt x="53097" y="11644"/>
                    <a:pt x="81208" y="0"/>
                    <a:pt x="110519" y="0"/>
                  </a:cubicBezTo>
                  <a:close/>
                </a:path>
              </a:pathLst>
            </a:custGeom>
            <a:solidFill>
              <a:srgbClr val="FFBC00"/>
            </a:solidFill>
          </p:spPr>
          <p:txBody>
            <a:bodyPr/>
            <a:lstStyle/>
            <a:p>
              <a:endParaRPr lang="en-US"/>
            </a:p>
          </p:txBody>
        </p:sp>
        <p:sp>
          <p:nvSpPr>
            <p:cNvPr id="10" name="TextBox 10"/>
            <p:cNvSpPr txBox="1"/>
            <p:nvPr/>
          </p:nvSpPr>
          <p:spPr>
            <a:xfrm>
              <a:off x="0" y="-57150"/>
              <a:ext cx="996273" cy="1742785"/>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3492274" y="3371424"/>
            <a:ext cx="3782726" cy="6400147"/>
            <a:chOff x="0" y="0"/>
            <a:chExt cx="996273" cy="1685635"/>
          </a:xfrm>
        </p:grpSpPr>
        <p:sp>
          <p:nvSpPr>
            <p:cNvPr id="12" name="Freeform 12"/>
            <p:cNvSpPr/>
            <p:nvPr/>
          </p:nvSpPr>
          <p:spPr>
            <a:xfrm>
              <a:off x="0" y="0"/>
              <a:ext cx="996273" cy="1685635"/>
            </a:xfrm>
            <a:custGeom>
              <a:avLst/>
              <a:gdLst/>
              <a:ahLst/>
              <a:cxnLst/>
              <a:rect l="l" t="t" r="r" b="b"/>
              <a:pathLst>
                <a:path w="996273" h="1685635">
                  <a:moveTo>
                    <a:pt x="110519" y="0"/>
                  </a:moveTo>
                  <a:lnTo>
                    <a:pt x="885754" y="0"/>
                  </a:lnTo>
                  <a:cubicBezTo>
                    <a:pt x="915066" y="0"/>
                    <a:pt x="943177" y="11644"/>
                    <a:pt x="963903" y="32370"/>
                  </a:cubicBezTo>
                  <a:cubicBezTo>
                    <a:pt x="984629" y="53097"/>
                    <a:pt x="996273" y="81208"/>
                    <a:pt x="996273" y="110519"/>
                  </a:cubicBezTo>
                  <a:lnTo>
                    <a:pt x="996273" y="1575116"/>
                  </a:lnTo>
                  <a:cubicBezTo>
                    <a:pt x="996273" y="1636154"/>
                    <a:pt x="946792" y="1685635"/>
                    <a:pt x="885754" y="1685635"/>
                  </a:cubicBezTo>
                  <a:lnTo>
                    <a:pt x="110519" y="1685635"/>
                  </a:lnTo>
                  <a:cubicBezTo>
                    <a:pt x="49481" y="1685635"/>
                    <a:pt x="0" y="1636154"/>
                    <a:pt x="0" y="1575116"/>
                  </a:cubicBezTo>
                  <a:lnTo>
                    <a:pt x="0" y="110519"/>
                  </a:lnTo>
                  <a:cubicBezTo>
                    <a:pt x="0" y="81208"/>
                    <a:pt x="11644" y="53097"/>
                    <a:pt x="32370" y="32370"/>
                  </a:cubicBezTo>
                  <a:cubicBezTo>
                    <a:pt x="53097" y="11644"/>
                    <a:pt x="81208" y="0"/>
                    <a:pt x="110519" y="0"/>
                  </a:cubicBezTo>
                  <a:close/>
                </a:path>
              </a:pathLst>
            </a:custGeom>
            <a:solidFill>
              <a:srgbClr val="FFBC00"/>
            </a:solidFill>
          </p:spPr>
          <p:txBody>
            <a:bodyPr/>
            <a:lstStyle/>
            <a:p>
              <a:endParaRPr lang="en-US"/>
            </a:p>
          </p:txBody>
        </p:sp>
        <p:sp>
          <p:nvSpPr>
            <p:cNvPr id="13" name="TextBox 13"/>
            <p:cNvSpPr txBox="1"/>
            <p:nvPr/>
          </p:nvSpPr>
          <p:spPr>
            <a:xfrm>
              <a:off x="0" y="-57150"/>
              <a:ext cx="996273" cy="1742785"/>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a:off x="4444228" y="2696146"/>
            <a:ext cx="9424454" cy="918884"/>
          </a:xfrm>
          <a:custGeom>
            <a:avLst/>
            <a:gdLst/>
            <a:ahLst/>
            <a:cxnLst/>
            <a:rect l="l" t="t" r="r" b="b"/>
            <a:pathLst>
              <a:path w="9424454" h="918884">
                <a:moveTo>
                  <a:pt x="0" y="0"/>
                </a:moveTo>
                <a:lnTo>
                  <a:pt x="9424454" y="0"/>
                </a:lnTo>
                <a:lnTo>
                  <a:pt x="9424454" y="918884"/>
                </a:lnTo>
                <a:lnTo>
                  <a:pt x="0" y="918884"/>
                </a:lnTo>
                <a:lnTo>
                  <a:pt x="0" y="0"/>
                </a:lnTo>
                <a:close/>
              </a:path>
            </a:pathLst>
          </a:custGeom>
          <a:blipFill>
            <a:blip r:embed="rId2"/>
            <a:stretch>
              <a:fillRect/>
            </a:stretch>
          </a:blipFill>
        </p:spPr>
        <p:txBody>
          <a:bodyPr/>
          <a:lstStyle/>
          <a:p>
            <a:endParaRPr lang="en-US"/>
          </a:p>
        </p:txBody>
      </p:sp>
      <p:grpSp>
        <p:nvGrpSpPr>
          <p:cNvPr id="15" name="Group 15"/>
          <p:cNvGrpSpPr/>
          <p:nvPr/>
        </p:nvGrpSpPr>
        <p:grpSpPr>
          <a:xfrm>
            <a:off x="3866281" y="981646"/>
            <a:ext cx="10555438" cy="1761129"/>
            <a:chOff x="0" y="0"/>
            <a:chExt cx="812800" cy="135612"/>
          </a:xfrm>
        </p:grpSpPr>
        <p:sp>
          <p:nvSpPr>
            <p:cNvPr id="16" name="Freeform 16"/>
            <p:cNvSpPr/>
            <p:nvPr/>
          </p:nvSpPr>
          <p:spPr>
            <a:xfrm>
              <a:off x="0" y="0"/>
              <a:ext cx="812800" cy="135612"/>
            </a:xfrm>
            <a:custGeom>
              <a:avLst/>
              <a:gdLst/>
              <a:ahLst/>
              <a:cxnLst/>
              <a:rect l="l" t="t" r="r" b="b"/>
              <a:pathLst>
                <a:path w="812800" h="135612">
                  <a:moveTo>
                    <a:pt x="812800" y="0"/>
                  </a:moveTo>
                  <a:lnTo>
                    <a:pt x="0" y="0"/>
                  </a:lnTo>
                  <a:lnTo>
                    <a:pt x="101600" y="67806"/>
                  </a:lnTo>
                  <a:lnTo>
                    <a:pt x="0" y="135612"/>
                  </a:lnTo>
                  <a:lnTo>
                    <a:pt x="812800" y="135612"/>
                  </a:lnTo>
                  <a:lnTo>
                    <a:pt x="711200" y="67806"/>
                  </a:lnTo>
                  <a:lnTo>
                    <a:pt x="812800" y="0"/>
                  </a:lnTo>
                  <a:close/>
                </a:path>
              </a:pathLst>
            </a:custGeom>
            <a:solidFill>
              <a:srgbClr val="003D60"/>
            </a:solidFill>
          </p:spPr>
          <p:txBody>
            <a:bodyPr/>
            <a:lstStyle/>
            <a:p>
              <a:endParaRPr lang="en-US"/>
            </a:p>
          </p:txBody>
        </p:sp>
        <p:sp>
          <p:nvSpPr>
            <p:cNvPr id="17" name="TextBox 17"/>
            <p:cNvSpPr txBox="1"/>
            <p:nvPr/>
          </p:nvSpPr>
          <p:spPr>
            <a:xfrm>
              <a:off x="88900" y="-57150"/>
              <a:ext cx="635000" cy="192762"/>
            </a:xfrm>
            <a:prstGeom prst="rect">
              <a:avLst/>
            </a:prstGeom>
          </p:spPr>
          <p:txBody>
            <a:bodyPr lIns="50800" tIns="50800" rIns="50800" bIns="50800" rtlCol="0" anchor="ctr"/>
            <a:lstStyle/>
            <a:p>
              <a:pPr algn="ctr">
                <a:lnSpc>
                  <a:spcPts val="2659"/>
                </a:lnSpc>
              </a:pPr>
              <a:endParaRPr/>
            </a:p>
          </p:txBody>
        </p:sp>
      </p:grpSp>
      <p:sp>
        <p:nvSpPr>
          <p:cNvPr id="18" name="TextBox 18"/>
          <p:cNvSpPr txBox="1"/>
          <p:nvPr/>
        </p:nvSpPr>
        <p:spPr>
          <a:xfrm>
            <a:off x="5442888" y="1629346"/>
            <a:ext cx="7402224" cy="695325"/>
          </a:xfrm>
          <a:prstGeom prst="rect">
            <a:avLst/>
          </a:prstGeom>
        </p:spPr>
        <p:txBody>
          <a:bodyPr lIns="0" tIns="0" rIns="0" bIns="0" rtlCol="0" anchor="t">
            <a:spAutoFit/>
          </a:bodyPr>
          <a:lstStyle/>
          <a:p>
            <a:pPr algn="ctr">
              <a:lnSpc>
                <a:spcPts val="5400"/>
              </a:lnSpc>
            </a:pPr>
            <a:r>
              <a:rPr lang="en-US" sz="4500">
                <a:solidFill>
                  <a:srgbClr val="FFFFFF"/>
                </a:solidFill>
                <a:latin typeface="League Spartan Bold"/>
              </a:rPr>
              <a:t>MEET THE TEAM</a:t>
            </a:r>
          </a:p>
        </p:txBody>
      </p:sp>
      <p:sp>
        <p:nvSpPr>
          <p:cNvPr id="19" name="TextBox 19"/>
          <p:cNvSpPr txBox="1"/>
          <p:nvPr/>
        </p:nvSpPr>
        <p:spPr>
          <a:xfrm>
            <a:off x="1503504" y="3602590"/>
            <a:ext cx="2939305" cy="610167"/>
          </a:xfrm>
          <a:prstGeom prst="rect">
            <a:avLst/>
          </a:prstGeom>
        </p:spPr>
        <p:txBody>
          <a:bodyPr lIns="0" tIns="0" rIns="0" bIns="0" rtlCol="0" anchor="t">
            <a:spAutoFit/>
          </a:bodyPr>
          <a:lstStyle/>
          <a:p>
            <a:pPr algn="ctr">
              <a:lnSpc>
                <a:spcPts val="5040"/>
              </a:lnSpc>
              <a:spcBef>
                <a:spcPct val="0"/>
              </a:spcBef>
            </a:pPr>
            <a:r>
              <a:rPr lang="en-US" sz="3600" dirty="0">
                <a:solidFill>
                  <a:srgbClr val="000000"/>
                </a:solidFill>
                <a:latin typeface="Poppins Bold"/>
              </a:rPr>
              <a:t>ANDREW</a:t>
            </a:r>
          </a:p>
        </p:txBody>
      </p:sp>
      <p:sp>
        <p:nvSpPr>
          <p:cNvPr id="20" name="TextBox 20"/>
          <p:cNvSpPr txBox="1"/>
          <p:nvPr/>
        </p:nvSpPr>
        <p:spPr>
          <a:xfrm>
            <a:off x="5636374" y="3576505"/>
            <a:ext cx="2939305" cy="651511"/>
          </a:xfrm>
          <a:prstGeom prst="rect">
            <a:avLst/>
          </a:prstGeom>
        </p:spPr>
        <p:txBody>
          <a:bodyPr lIns="0" tIns="0" rIns="0" bIns="0" rtlCol="0" anchor="t">
            <a:spAutoFit/>
          </a:bodyPr>
          <a:lstStyle/>
          <a:p>
            <a:pPr algn="ctr">
              <a:lnSpc>
                <a:spcPts val="5039"/>
              </a:lnSpc>
              <a:spcBef>
                <a:spcPct val="0"/>
              </a:spcBef>
            </a:pPr>
            <a:r>
              <a:rPr lang="en-US" sz="3599" dirty="0">
                <a:solidFill>
                  <a:srgbClr val="000000"/>
                </a:solidFill>
                <a:latin typeface="Poppins Bold"/>
              </a:rPr>
              <a:t>DARAH</a:t>
            </a:r>
          </a:p>
        </p:txBody>
      </p:sp>
      <p:sp>
        <p:nvSpPr>
          <p:cNvPr id="21" name="TextBox 21"/>
          <p:cNvSpPr txBox="1"/>
          <p:nvPr/>
        </p:nvSpPr>
        <p:spPr>
          <a:xfrm>
            <a:off x="9753688" y="3561246"/>
            <a:ext cx="2939305" cy="651511"/>
          </a:xfrm>
          <a:prstGeom prst="rect">
            <a:avLst/>
          </a:prstGeom>
        </p:spPr>
        <p:txBody>
          <a:bodyPr lIns="0" tIns="0" rIns="0" bIns="0" rtlCol="0" anchor="t">
            <a:spAutoFit/>
          </a:bodyPr>
          <a:lstStyle/>
          <a:p>
            <a:pPr algn="ctr">
              <a:lnSpc>
                <a:spcPts val="5039"/>
              </a:lnSpc>
              <a:spcBef>
                <a:spcPct val="0"/>
              </a:spcBef>
            </a:pPr>
            <a:r>
              <a:rPr lang="en-US" sz="3599" dirty="0">
                <a:solidFill>
                  <a:srgbClr val="000000"/>
                </a:solidFill>
                <a:latin typeface="Poppins Bold"/>
              </a:rPr>
              <a:t>ASHLI</a:t>
            </a:r>
          </a:p>
        </p:txBody>
      </p:sp>
      <p:sp>
        <p:nvSpPr>
          <p:cNvPr id="22" name="TextBox 22"/>
          <p:cNvSpPr txBox="1"/>
          <p:nvPr/>
        </p:nvSpPr>
        <p:spPr>
          <a:xfrm>
            <a:off x="13931744" y="3453997"/>
            <a:ext cx="2939305" cy="651511"/>
          </a:xfrm>
          <a:prstGeom prst="rect">
            <a:avLst/>
          </a:prstGeom>
        </p:spPr>
        <p:txBody>
          <a:bodyPr lIns="0" tIns="0" rIns="0" bIns="0" rtlCol="0" anchor="t">
            <a:spAutoFit/>
          </a:bodyPr>
          <a:lstStyle/>
          <a:p>
            <a:pPr algn="ctr">
              <a:lnSpc>
                <a:spcPts val="5039"/>
              </a:lnSpc>
              <a:spcBef>
                <a:spcPct val="0"/>
              </a:spcBef>
            </a:pPr>
            <a:r>
              <a:rPr lang="en-US" sz="3599" dirty="0">
                <a:solidFill>
                  <a:srgbClr val="000000"/>
                </a:solidFill>
                <a:latin typeface="Poppins Bold"/>
              </a:rPr>
              <a:t>NANCY</a:t>
            </a:r>
          </a:p>
        </p:txBody>
      </p:sp>
      <p:sp>
        <p:nvSpPr>
          <p:cNvPr id="23" name="TextBox 23"/>
          <p:cNvSpPr txBox="1"/>
          <p:nvPr/>
        </p:nvSpPr>
        <p:spPr>
          <a:xfrm>
            <a:off x="9331977" y="4228016"/>
            <a:ext cx="3782726" cy="5111977"/>
          </a:xfrm>
          <a:prstGeom prst="rect">
            <a:avLst/>
          </a:prstGeom>
        </p:spPr>
        <p:txBody>
          <a:bodyPr lIns="0" tIns="0" rIns="0" bIns="0" rtlCol="0" anchor="t">
            <a:spAutoFit/>
          </a:bodyPr>
          <a:lstStyle/>
          <a:p>
            <a:pPr algn="ctr"/>
            <a:r>
              <a:rPr lang="en-US" sz="1899" dirty="0">
                <a:solidFill>
                  <a:srgbClr val="000000"/>
                </a:solidFill>
                <a:latin typeface="Poppins"/>
              </a:rPr>
              <a:t>Ashli joined the guardianship team in 2021. She also assists with volunteer coordination for the department. Prior to this position with MHANI, she</a:t>
            </a:r>
          </a:p>
          <a:p>
            <a:pPr algn="ctr"/>
            <a:r>
              <a:rPr lang="en-US" sz="1899" dirty="0">
                <a:solidFill>
                  <a:srgbClr val="000000"/>
                </a:solidFill>
                <a:latin typeface="Poppins"/>
              </a:rPr>
              <a:t>worked with adults with disabilities in various</a:t>
            </a:r>
          </a:p>
          <a:p>
            <a:pPr algn="ctr"/>
            <a:r>
              <a:rPr lang="en-US" sz="1899" dirty="0">
                <a:solidFill>
                  <a:srgbClr val="000000"/>
                </a:solidFill>
                <a:latin typeface="Poppins"/>
              </a:rPr>
              <a:t>Roles, and with children with disabilities in special</a:t>
            </a:r>
          </a:p>
          <a:p>
            <a:pPr algn="ctr"/>
            <a:r>
              <a:rPr lang="en-US" sz="1899" dirty="0">
                <a:solidFill>
                  <a:srgbClr val="000000"/>
                </a:solidFill>
                <a:latin typeface="Poppins"/>
              </a:rPr>
              <a:t>education settings. Ashli is proud to provide</a:t>
            </a:r>
          </a:p>
          <a:p>
            <a:pPr algn="ctr"/>
            <a:r>
              <a:rPr lang="en-US" sz="1899" dirty="0">
                <a:solidFill>
                  <a:srgbClr val="000000"/>
                </a:solidFill>
                <a:latin typeface="Poppins"/>
              </a:rPr>
              <a:t>advocacy and support to vulnerable individuals in</a:t>
            </a:r>
          </a:p>
          <a:p>
            <a:pPr algn="ctr"/>
            <a:r>
              <a:rPr lang="en-US" sz="1899" dirty="0">
                <a:solidFill>
                  <a:srgbClr val="000000"/>
                </a:solidFill>
                <a:latin typeface="Poppins"/>
              </a:rPr>
              <a:t>our community.</a:t>
            </a:r>
          </a:p>
          <a:p>
            <a:pPr algn="ctr">
              <a:lnSpc>
                <a:spcPts val="2659"/>
              </a:lnSpc>
            </a:pPr>
            <a:endParaRPr lang="en-US" sz="1899" dirty="0">
              <a:solidFill>
                <a:srgbClr val="000000"/>
              </a:solidFill>
              <a:latin typeface="Poppins"/>
            </a:endParaRPr>
          </a:p>
          <a:p>
            <a:pPr algn="ctr">
              <a:lnSpc>
                <a:spcPts val="2659"/>
              </a:lnSpc>
            </a:pPr>
            <a:endParaRPr lang="en-US" sz="1899" dirty="0">
              <a:solidFill>
                <a:srgbClr val="000000"/>
              </a:solidFill>
              <a:latin typeface="Poppins"/>
            </a:endParaRPr>
          </a:p>
          <a:p>
            <a:pPr algn="ctr">
              <a:lnSpc>
                <a:spcPts val="2659"/>
              </a:lnSpc>
              <a:spcBef>
                <a:spcPct val="0"/>
              </a:spcBef>
            </a:pPr>
            <a:endParaRPr lang="en-US" sz="1899" dirty="0">
              <a:solidFill>
                <a:srgbClr val="000000"/>
              </a:solidFill>
              <a:latin typeface="Poppins"/>
            </a:endParaRPr>
          </a:p>
        </p:txBody>
      </p:sp>
      <p:sp>
        <p:nvSpPr>
          <p:cNvPr id="24" name="TextBox 24"/>
          <p:cNvSpPr txBox="1"/>
          <p:nvPr/>
        </p:nvSpPr>
        <p:spPr>
          <a:xfrm>
            <a:off x="13735719" y="4215365"/>
            <a:ext cx="3331353" cy="4383892"/>
          </a:xfrm>
          <a:prstGeom prst="rect">
            <a:avLst/>
          </a:prstGeom>
        </p:spPr>
        <p:txBody>
          <a:bodyPr lIns="0" tIns="0" rIns="0" bIns="0" rtlCol="0" anchor="t">
            <a:spAutoFit/>
          </a:bodyPr>
          <a:lstStyle/>
          <a:p>
            <a:pPr algn="ctr"/>
            <a:r>
              <a:rPr lang="en-US" sz="1899" dirty="0">
                <a:solidFill>
                  <a:srgbClr val="000000"/>
                </a:solidFill>
                <a:latin typeface="Poppins"/>
              </a:rPr>
              <a:t>Nancy joined MHANI in 2009 in MHANI’s Supportive Living program, Cedars</a:t>
            </a:r>
          </a:p>
          <a:p>
            <a:pPr algn="ctr"/>
            <a:r>
              <a:rPr lang="en-US" sz="1899" dirty="0">
                <a:solidFill>
                  <a:srgbClr val="000000"/>
                </a:solidFill>
                <a:latin typeface="Poppins"/>
              </a:rPr>
              <a:t>Hope, which provided permanent housing for mentally ill women at risk of homelessness. She joined the Guardianship Department in 2018 and became a Nationally Certified Guardian. Her focus is to assist her clients with making the most independent life</a:t>
            </a:r>
          </a:p>
          <a:p>
            <a:pPr algn="ctr"/>
            <a:r>
              <a:rPr lang="en-US" sz="1899" dirty="0">
                <a:solidFill>
                  <a:srgbClr val="000000"/>
                </a:solidFill>
                <a:latin typeface="Poppins"/>
              </a:rPr>
              <a:t>choices.</a:t>
            </a:r>
          </a:p>
        </p:txBody>
      </p:sp>
      <p:sp>
        <p:nvSpPr>
          <p:cNvPr id="25" name="Freeform 25"/>
          <p:cNvSpPr/>
          <p:nvPr/>
        </p:nvSpPr>
        <p:spPr>
          <a:xfrm>
            <a:off x="-1254131" y="-690757"/>
            <a:ext cx="3840627" cy="5012238"/>
          </a:xfrm>
          <a:custGeom>
            <a:avLst/>
            <a:gdLst/>
            <a:ahLst/>
            <a:cxnLst/>
            <a:rect l="l" t="t" r="r" b="b"/>
            <a:pathLst>
              <a:path w="3840627" h="5012238">
                <a:moveTo>
                  <a:pt x="0" y="0"/>
                </a:moveTo>
                <a:lnTo>
                  <a:pt x="3840627" y="0"/>
                </a:lnTo>
                <a:lnTo>
                  <a:pt x="3840627" y="5012238"/>
                </a:lnTo>
                <a:lnTo>
                  <a:pt x="0" y="50122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6" name="Freeform 26"/>
          <p:cNvSpPr/>
          <p:nvPr/>
        </p:nvSpPr>
        <p:spPr>
          <a:xfrm flipH="1">
            <a:off x="15701504" y="-690757"/>
            <a:ext cx="3840627" cy="5012238"/>
          </a:xfrm>
          <a:custGeom>
            <a:avLst/>
            <a:gdLst/>
            <a:ahLst/>
            <a:cxnLst/>
            <a:rect l="l" t="t" r="r" b="b"/>
            <a:pathLst>
              <a:path w="3840627" h="5012238">
                <a:moveTo>
                  <a:pt x="3840627" y="0"/>
                </a:moveTo>
                <a:lnTo>
                  <a:pt x="0" y="0"/>
                </a:lnTo>
                <a:lnTo>
                  <a:pt x="0" y="5012238"/>
                </a:lnTo>
                <a:lnTo>
                  <a:pt x="3840627" y="5012238"/>
                </a:lnTo>
                <a:lnTo>
                  <a:pt x="3840627"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7" name="TextBox 27"/>
          <p:cNvSpPr txBox="1"/>
          <p:nvPr/>
        </p:nvSpPr>
        <p:spPr>
          <a:xfrm>
            <a:off x="5223373" y="4212757"/>
            <a:ext cx="3768929" cy="4091633"/>
          </a:xfrm>
          <a:prstGeom prst="rect">
            <a:avLst/>
          </a:prstGeom>
        </p:spPr>
        <p:txBody>
          <a:bodyPr lIns="0" tIns="0" rIns="0" bIns="0" rtlCol="0" anchor="t">
            <a:spAutoFit/>
          </a:bodyPr>
          <a:lstStyle/>
          <a:p>
            <a:pPr algn="ctr"/>
            <a:r>
              <a:rPr lang="en-US" sz="1899" dirty="0">
                <a:solidFill>
                  <a:srgbClr val="000000"/>
                </a:solidFill>
                <a:latin typeface="Poppins"/>
              </a:rPr>
              <a:t>Darah Is a board-certified music therapist and worked as a Music Therapist for several years. She has a</a:t>
            </a:r>
          </a:p>
          <a:p>
            <a:pPr algn="ctr"/>
            <a:r>
              <a:rPr lang="en-US" sz="1899" dirty="0">
                <a:solidFill>
                  <a:srgbClr val="000000"/>
                </a:solidFill>
                <a:latin typeface="Poppins"/>
              </a:rPr>
              <a:t>background working in hospice and as a Memory Care Director in nursing</a:t>
            </a:r>
          </a:p>
          <a:p>
            <a:pPr algn="ctr"/>
            <a:r>
              <a:rPr lang="en-US" sz="1899" dirty="0">
                <a:solidFill>
                  <a:srgbClr val="000000"/>
                </a:solidFill>
                <a:latin typeface="Poppins"/>
              </a:rPr>
              <a:t>facilities in Northeast Indiana.</a:t>
            </a:r>
          </a:p>
          <a:p>
            <a:pPr algn="ctr"/>
            <a:r>
              <a:rPr lang="en-US" sz="1899" dirty="0">
                <a:solidFill>
                  <a:srgbClr val="000000"/>
                </a:solidFill>
                <a:latin typeface="Poppins"/>
              </a:rPr>
              <a:t> She obtained her Social</a:t>
            </a:r>
          </a:p>
          <a:p>
            <a:pPr algn="ctr"/>
            <a:r>
              <a:rPr lang="en-US" sz="1899" dirty="0">
                <a:solidFill>
                  <a:srgbClr val="000000"/>
                </a:solidFill>
                <a:latin typeface="Poppins"/>
              </a:rPr>
              <a:t>Service Designee and became a Certified Dementia</a:t>
            </a:r>
          </a:p>
          <a:p>
            <a:pPr algn="ctr"/>
            <a:r>
              <a:rPr lang="en-US" sz="1899" dirty="0">
                <a:solidFill>
                  <a:srgbClr val="000000"/>
                </a:solidFill>
                <a:latin typeface="Poppins"/>
              </a:rPr>
              <a:t>Practitioner/Trainer.</a:t>
            </a:r>
          </a:p>
          <a:p>
            <a:pPr algn="ctr">
              <a:spcBef>
                <a:spcPct val="0"/>
              </a:spcBef>
            </a:pPr>
            <a:r>
              <a:rPr lang="en-US" sz="1899" dirty="0">
                <a:solidFill>
                  <a:srgbClr val="000000"/>
                </a:solidFill>
                <a:latin typeface="Poppins"/>
              </a:rPr>
              <a:t>She started with MHANI as a guardian in 2022.</a:t>
            </a:r>
          </a:p>
        </p:txBody>
      </p:sp>
      <p:sp>
        <p:nvSpPr>
          <p:cNvPr id="32" name="TextBox 31">
            <a:extLst>
              <a:ext uri="{FF2B5EF4-FFF2-40B4-BE49-F238E27FC236}">
                <a16:creationId xmlns:a16="http://schemas.microsoft.com/office/drawing/2014/main" id="{EEEA67A3-75E9-68ED-9DBC-27AB985C07C8}"/>
              </a:ext>
            </a:extLst>
          </p:cNvPr>
          <p:cNvSpPr txBox="1"/>
          <p:nvPr/>
        </p:nvSpPr>
        <p:spPr>
          <a:xfrm>
            <a:off x="1158179" y="4212757"/>
            <a:ext cx="3774357" cy="3293209"/>
          </a:xfrm>
          <a:prstGeom prst="rect">
            <a:avLst/>
          </a:prstGeom>
          <a:noFill/>
        </p:spPr>
        <p:txBody>
          <a:bodyPr wrap="square">
            <a:spAutoFit/>
          </a:bodyPr>
          <a:lstStyle/>
          <a:p>
            <a:pPr algn="ctr"/>
            <a:r>
              <a:rPr lang="en-US" sz="1900" dirty="0">
                <a:latin typeface="Poppins" panose="00000500000000000000" pitchFamily="2" charset="0"/>
                <a:cs typeface="Poppins" panose="00000500000000000000" pitchFamily="2" charset="0"/>
              </a:rPr>
              <a:t>Andrew joined the guardian team in 2024, after a 25-year-long career as a funeral director in Louisville, KY, and Fort Wayne. His focus is on helping those in the community that need support and caring for clients so they can have the best life possible.</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48441" y="8568922"/>
            <a:ext cx="7070549" cy="689378"/>
          </a:xfrm>
          <a:custGeom>
            <a:avLst/>
            <a:gdLst/>
            <a:ahLst/>
            <a:cxnLst/>
            <a:rect l="l" t="t" r="r" b="b"/>
            <a:pathLst>
              <a:path w="7070549" h="689378">
                <a:moveTo>
                  <a:pt x="0" y="0"/>
                </a:moveTo>
                <a:lnTo>
                  <a:pt x="7070548" y="0"/>
                </a:lnTo>
                <a:lnTo>
                  <a:pt x="7070548" y="689378"/>
                </a:lnTo>
                <a:lnTo>
                  <a:pt x="0" y="689378"/>
                </a:lnTo>
                <a:lnTo>
                  <a:pt x="0" y="0"/>
                </a:lnTo>
                <a:close/>
              </a:path>
            </a:pathLst>
          </a:custGeom>
          <a:blipFill>
            <a:blip r:embed="rId2"/>
            <a:stretch>
              <a:fillRect/>
            </a:stretch>
          </a:blipFill>
        </p:spPr>
        <p:txBody>
          <a:bodyPr/>
          <a:lstStyle/>
          <a:p>
            <a:endParaRPr lang="en-US"/>
          </a:p>
        </p:txBody>
      </p:sp>
      <p:sp>
        <p:nvSpPr>
          <p:cNvPr id="3" name="Freeform 3"/>
          <p:cNvSpPr/>
          <p:nvPr/>
        </p:nvSpPr>
        <p:spPr>
          <a:xfrm>
            <a:off x="9666376" y="8568922"/>
            <a:ext cx="7070549" cy="689378"/>
          </a:xfrm>
          <a:custGeom>
            <a:avLst/>
            <a:gdLst/>
            <a:ahLst/>
            <a:cxnLst/>
            <a:rect l="l" t="t" r="r" b="b"/>
            <a:pathLst>
              <a:path w="7070549" h="689378">
                <a:moveTo>
                  <a:pt x="0" y="0"/>
                </a:moveTo>
                <a:lnTo>
                  <a:pt x="7070548" y="0"/>
                </a:lnTo>
                <a:lnTo>
                  <a:pt x="7070548" y="689378"/>
                </a:lnTo>
                <a:lnTo>
                  <a:pt x="0" y="689378"/>
                </a:lnTo>
                <a:lnTo>
                  <a:pt x="0" y="0"/>
                </a:lnTo>
                <a:close/>
              </a:path>
            </a:pathLst>
          </a:custGeom>
          <a:blipFill>
            <a:blip r:embed="rId2"/>
            <a:stretch>
              <a:fillRect/>
            </a:stretch>
          </a:blipFill>
        </p:spPr>
        <p:txBody>
          <a:bodyPr/>
          <a:lstStyle/>
          <a:p>
            <a:endParaRPr lang="en-US"/>
          </a:p>
        </p:txBody>
      </p:sp>
      <p:sp>
        <p:nvSpPr>
          <p:cNvPr id="4" name="Freeform 4"/>
          <p:cNvSpPr/>
          <p:nvPr/>
        </p:nvSpPr>
        <p:spPr>
          <a:xfrm>
            <a:off x="5608726" y="2676524"/>
            <a:ext cx="7070549" cy="689378"/>
          </a:xfrm>
          <a:custGeom>
            <a:avLst/>
            <a:gdLst/>
            <a:ahLst/>
            <a:cxnLst/>
            <a:rect l="l" t="t" r="r" b="b"/>
            <a:pathLst>
              <a:path w="7070549" h="689378">
                <a:moveTo>
                  <a:pt x="0" y="0"/>
                </a:moveTo>
                <a:lnTo>
                  <a:pt x="7070548" y="0"/>
                </a:lnTo>
                <a:lnTo>
                  <a:pt x="7070548" y="689378"/>
                </a:lnTo>
                <a:lnTo>
                  <a:pt x="0" y="689378"/>
                </a:lnTo>
                <a:lnTo>
                  <a:pt x="0" y="0"/>
                </a:lnTo>
                <a:close/>
              </a:path>
            </a:pathLst>
          </a:custGeom>
          <a:blipFill>
            <a:blip r:embed="rId2"/>
            <a:stretch>
              <a:fillRect/>
            </a:stretch>
          </a:blipFill>
        </p:spPr>
        <p:txBody>
          <a:bodyPr/>
          <a:lstStyle/>
          <a:p>
            <a:endParaRPr lang="en-US"/>
          </a:p>
        </p:txBody>
      </p:sp>
      <p:grpSp>
        <p:nvGrpSpPr>
          <p:cNvPr id="5" name="Group 5"/>
          <p:cNvGrpSpPr/>
          <p:nvPr/>
        </p:nvGrpSpPr>
        <p:grpSpPr>
          <a:xfrm>
            <a:off x="1186778" y="4267883"/>
            <a:ext cx="7799144" cy="4360276"/>
            <a:chOff x="0" y="0"/>
            <a:chExt cx="2054096" cy="1148385"/>
          </a:xfrm>
        </p:grpSpPr>
        <p:sp>
          <p:nvSpPr>
            <p:cNvPr id="6" name="Freeform 6"/>
            <p:cNvSpPr/>
            <p:nvPr/>
          </p:nvSpPr>
          <p:spPr>
            <a:xfrm>
              <a:off x="0" y="0"/>
              <a:ext cx="2054096" cy="1148385"/>
            </a:xfrm>
            <a:custGeom>
              <a:avLst/>
              <a:gdLst/>
              <a:ahLst/>
              <a:cxnLst/>
              <a:rect l="l" t="t" r="r" b="b"/>
              <a:pathLst>
                <a:path w="2054096" h="1148385">
                  <a:moveTo>
                    <a:pt x="24817" y="0"/>
                  </a:moveTo>
                  <a:lnTo>
                    <a:pt x="2029279" y="0"/>
                  </a:lnTo>
                  <a:cubicBezTo>
                    <a:pt x="2042985" y="0"/>
                    <a:pt x="2054096" y="11111"/>
                    <a:pt x="2054096" y="24817"/>
                  </a:cubicBezTo>
                  <a:lnTo>
                    <a:pt x="2054096" y="1123569"/>
                  </a:lnTo>
                  <a:cubicBezTo>
                    <a:pt x="2054096" y="1137275"/>
                    <a:pt x="2042985" y="1148385"/>
                    <a:pt x="2029279" y="1148385"/>
                  </a:cubicBezTo>
                  <a:lnTo>
                    <a:pt x="24817" y="1148385"/>
                  </a:lnTo>
                  <a:cubicBezTo>
                    <a:pt x="11111" y="1148385"/>
                    <a:pt x="0" y="1137275"/>
                    <a:pt x="0" y="1123569"/>
                  </a:cubicBezTo>
                  <a:lnTo>
                    <a:pt x="0" y="24817"/>
                  </a:lnTo>
                  <a:cubicBezTo>
                    <a:pt x="0" y="11111"/>
                    <a:pt x="11111" y="0"/>
                    <a:pt x="24817" y="0"/>
                  </a:cubicBezTo>
                  <a:close/>
                </a:path>
              </a:pathLst>
            </a:custGeom>
            <a:solidFill>
              <a:srgbClr val="FFBC00"/>
            </a:solidFill>
          </p:spPr>
          <p:txBody>
            <a:bodyPr/>
            <a:lstStyle/>
            <a:p>
              <a:endParaRPr lang="en-US"/>
            </a:p>
          </p:txBody>
        </p:sp>
        <p:sp>
          <p:nvSpPr>
            <p:cNvPr id="7" name="TextBox 7"/>
            <p:cNvSpPr txBox="1"/>
            <p:nvPr/>
          </p:nvSpPr>
          <p:spPr>
            <a:xfrm>
              <a:off x="0" y="-57150"/>
              <a:ext cx="2054096" cy="120553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9302078" y="4248833"/>
            <a:ext cx="7799144" cy="4360276"/>
            <a:chOff x="0" y="0"/>
            <a:chExt cx="2054096" cy="1148385"/>
          </a:xfrm>
        </p:grpSpPr>
        <p:sp>
          <p:nvSpPr>
            <p:cNvPr id="9" name="Freeform 9"/>
            <p:cNvSpPr/>
            <p:nvPr/>
          </p:nvSpPr>
          <p:spPr>
            <a:xfrm>
              <a:off x="0" y="0"/>
              <a:ext cx="2054096" cy="1148385"/>
            </a:xfrm>
            <a:custGeom>
              <a:avLst/>
              <a:gdLst/>
              <a:ahLst/>
              <a:cxnLst/>
              <a:rect l="l" t="t" r="r" b="b"/>
              <a:pathLst>
                <a:path w="2054096" h="1148385">
                  <a:moveTo>
                    <a:pt x="24817" y="0"/>
                  </a:moveTo>
                  <a:lnTo>
                    <a:pt x="2029279" y="0"/>
                  </a:lnTo>
                  <a:cubicBezTo>
                    <a:pt x="2042985" y="0"/>
                    <a:pt x="2054096" y="11111"/>
                    <a:pt x="2054096" y="24817"/>
                  </a:cubicBezTo>
                  <a:lnTo>
                    <a:pt x="2054096" y="1123569"/>
                  </a:lnTo>
                  <a:cubicBezTo>
                    <a:pt x="2054096" y="1137275"/>
                    <a:pt x="2042985" y="1148385"/>
                    <a:pt x="2029279" y="1148385"/>
                  </a:cubicBezTo>
                  <a:lnTo>
                    <a:pt x="24817" y="1148385"/>
                  </a:lnTo>
                  <a:cubicBezTo>
                    <a:pt x="11111" y="1148385"/>
                    <a:pt x="0" y="1137275"/>
                    <a:pt x="0" y="1123569"/>
                  </a:cubicBezTo>
                  <a:lnTo>
                    <a:pt x="0" y="24817"/>
                  </a:lnTo>
                  <a:cubicBezTo>
                    <a:pt x="0" y="11111"/>
                    <a:pt x="11111" y="0"/>
                    <a:pt x="24817" y="0"/>
                  </a:cubicBezTo>
                  <a:close/>
                </a:path>
              </a:pathLst>
            </a:custGeom>
            <a:solidFill>
              <a:srgbClr val="FFBC00"/>
            </a:solidFill>
          </p:spPr>
          <p:txBody>
            <a:bodyPr/>
            <a:lstStyle/>
            <a:p>
              <a:endParaRPr lang="en-US"/>
            </a:p>
          </p:txBody>
        </p:sp>
        <p:sp>
          <p:nvSpPr>
            <p:cNvPr id="10" name="TextBox 10"/>
            <p:cNvSpPr txBox="1"/>
            <p:nvPr/>
          </p:nvSpPr>
          <p:spPr>
            <a:xfrm>
              <a:off x="0" y="-57150"/>
              <a:ext cx="2054096" cy="1205535"/>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2402986" y="3834123"/>
            <a:ext cx="5366727" cy="946712"/>
            <a:chOff x="0" y="0"/>
            <a:chExt cx="1413459" cy="249340"/>
          </a:xfrm>
        </p:grpSpPr>
        <p:sp>
          <p:nvSpPr>
            <p:cNvPr id="12" name="Freeform 12"/>
            <p:cNvSpPr/>
            <p:nvPr/>
          </p:nvSpPr>
          <p:spPr>
            <a:xfrm>
              <a:off x="0" y="0"/>
              <a:ext cx="1413459" cy="249340"/>
            </a:xfrm>
            <a:custGeom>
              <a:avLst/>
              <a:gdLst/>
              <a:ahLst/>
              <a:cxnLst/>
              <a:rect l="l" t="t" r="r" b="b"/>
              <a:pathLst>
                <a:path w="1413459" h="249340">
                  <a:moveTo>
                    <a:pt x="0" y="0"/>
                  </a:moveTo>
                  <a:lnTo>
                    <a:pt x="1413459" y="0"/>
                  </a:lnTo>
                  <a:lnTo>
                    <a:pt x="1413459" y="249340"/>
                  </a:lnTo>
                  <a:lnTo>
                    <a:pt x="0" y="249340"/>
                  </a:lnTo>
                  <a:close/>
                </a:path>
              </a:pathLst>
            </a:custGeom>
            <a:solidFill>
              <a:srgbClr val="003D60"/>
            </a:solidFill>
          </p:spPr>
          <p:txBody>
            <a:bodyPr/>
            <a:lstStyle/>
            <a:p>
              <a:endParaRPr lang="en-US"/>
            </a:p>
          </p:txBody>
        </p:sp>
        <p:sp>
          <p:nvSpPr>
            <p:cNvPr id="13" name="TextBox 13"/>
            <p:cNvSpPr txBox="1"/>
            <p:nvPr/>
          </p:nvSpPr>
          <p:spPr>
            <a:xfrm>
              <a:off x="0" y="-57150"/>
              <a:ext cx="1413459" cy="30649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0518286" y="3794527"/>
            <a:ext cx="5366727" cy="946712"/>
            <a:chOff x="0" y="0"/>
            <a:chExt cx="1413459" cy="249340"/>
          </a:xfrm>
        </p:grpSpPr>
        <p:sp>
          <p:nvSpPr>
            <p:cNvPr id="15" name="Freeform 15"/>
            <p:cNvSpPr/>
            <p:nvPr/>
          </p:nvSpPr>
          <p:spPr>
            <a:xfrm>
              <a:off x="0" y="0"/>
              <a:ext cx="1413459" cy="249340"/>
            </a:xfrm>
            <a:custGeom>
              <a:avLst/>
              <a:gdLst/>
              <a:ahLst/>
              <a:cxnLst/>
              <a:rect l="l" t="t" r="r" b="b"/>
              <a:pathLst>
                <a:path w="1413459" h="249340">
                  <a:moveTo>
                    <a:pt x="0" y="0"/>
                  </a:moveTo>
                  <a:lnTo>
                    <a:pt x="1413459" y="0"/>
                  </a:lnTo>
                  <a:lnTo>
                    <a:pt x="1413459" y="249340"/>
                  </a:lnTo>
                  <a:lnTo>
                    <a:pt x="0" y="249340"/>
                  </a:lnTo>
                  <a:close/>
                </a:path>
              </a:pathLst>
            </a:custGeom>
            <a:solidFill>
              <a:srgbClr val="003D60"/>
            </a:solidFill>
          </p:spPr>
          <p:txBody>
            <a:bodyPr/>
            <a:lstStyle/>
            <a:p>
              <a:endParaRPr lang="en-US"/>
            </a:p>
          </p:txBody>
        </p:sp>
        <p:sp>
          <p:nvSpPr>
            <p:cNvPr id="16" name="TextBox 16"/>
            <p:cNvSpPr txBox="1"/>
            <p:nvPr/>
          </p:nvSpPr>
          <p:spPr>
            <a:xfrm>
              <a:off x="0" y="-57150"/>
              <a:ext cx="1413459" cy="30649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3891048" y="1250670"/>
            <a:ext cx="10505903" cy="1573325"/>
            <a:chOff x="0" y="0"/>
            <a:chExt cx="2766987" cy="414374"/>
          </a:xfrm>
        </p:grpSpPr>
        <p:sp>
          <p:nvSpPr>
            <p:cNvPr id="18" name="Freeform 18"/>
            <p:cNvSpPr/>
            <p:nvPr/>
          </p:nvSpPr>
          <p:spPr>
            <a:xfrm>
              <a:off x="0" y="0"/>
              <a:ext cx="2766987" cy="414374"/>
            </a:xfrm>
            <a:custGeom>
              <a:avLst/>
              <a:gdLst/>
              <a:ahLst/>
              <a:cxnLst/>
              <a:rect l="l" t="t" r="r" b="b"/>
              <a:pathLst>
                <a:path w="2766987" h="414374">
                  <a:moveTo>
                    <a:pt x="67059" y="0"/>
                  </a:moveTo>
                  <a:lnTo>
                    <a:pt x="2699928" y="0"/>
                  </a:lnTo>
                  <a:cubicBezTo>
                    <a:pt x="2736964" y="0"/>
                    <a:pt x="2766987" y="30023"/>
                    <a:pt x="2766987" y="67059"/>
                  </a:cubicBezTo>
                  <a:lnTo>
                    <a:pt x="2766987" y="347315"/>
                  </a:lnTo>
                  <a:cubicBezTo>
                    <a:pt x="2766987" y="384350"/>
                    <a:pt x="2736964" y="414374"/>
                    <a:pt x="2699928" y="414374"/>
                  </a:cubicBezTo>
                  <a:lnTo>
                    <a:pt x="67059" y="414374"/>
                  </a:lnTo>
                  <a:cubicBezTo>
                    <a:pt x="30023" y="414374"/>
                    <a:pt x="0" y="384350"/>
                    <a:pt x="0" y="347315"/>
                  </a:cubicBezTo>
                  <a:lnTo>
                    <a:pt x="0" y="67059"/>
                  </a:lnTo>
                  <a:cubicBezTo>
                    <a:pt x="0" y="30023"/>
                    <a:pt x="30023" y="0"/>
                    <a:pt x="67059" y="0"/>
                  </a:cubicBezTo>
                  <a:close/>
                </a:path>
              </a:pathLst>
            </a:custGeom>
            <a:solidFill>
              <a:srgbClr val="FFBC00"/>
            </a:solidFill>
          </p:spPr>
          <p:txBody>
            <a:bodyPr/>
            <a:lstStyle/>
            <a:p>
              <a:endParaRPr lang="en-US"/>
            </a:p>
          </p:txBody>
        </p:sp>
        <p:sp>
          <p:nvSpPr>
            <p:cNvPr id="19" name="TextBox 19"/>
            <p:cNvSpPr txBox="1"/>
            <p:nvPr/>
          </p:nvSpPr>
          <p:spPr>
            <a:xfrm>
              <a:off x="0" y="-57150"/>
              <a:ext cx="2766987" cy="471524"/>
            </a:xfrm>
            <a:prstGeom prst="rect">
              <a:avLst/>
            </a:prstGeom>
          </p:spPr>
          <p:txBody>
            <a:bodyPr lIns="50800" tIns="50800" rIns="50800" bIns="50800" rtlCol="0" anchor="ctr"/>
            <a:lstStyle/>
            <a:p>
              <a:pPr algn="ctr">
                <a:lnSpc>
                  <a:spcPts val="2659"/>
                </a:lnSpc>
              </a:pPr>
              <a:endParaRPr/>
            </a:p>
          </p:txBody>
        </p:sp>
      </p:grpSp>
      <p:sp>
        <p:nvSpPr>
          <p:cNvPr id="20" name="Freeform 20"/>
          <p:cNvSpPr/>
          <p:nvPr/>
        </p:nvSpPr>
        <p:spPr>
          <a:xfrm>
            <a:off x="-1254131" y="-690757"/>
            <a:ext cx="3840627" cy="5012238"/>
          </a:xfrm>
          <a:custGeom>
            <a:avLst/>
            <a:gdLst/>
            <a:ahLst/>
            <a:cxnLst/>
            <a:rect l="l" t="t" r="r" b="b"/>
            <a:pathLst>
              <a:path w="3840627" h="5012238">
                <a:moveTo>
                  <a:pt x="0" y="0"/>
                </a:moveTo>
                <a:lnTo>
                  <a:pt x="3840627" y="0"/>
                </a:lnTo>
                <a:lnTo>
                  <a:pt x="3840627" y="5012238"/>
                </a:lnTo>
                <a:lnTo>
                  <a:pt x="0" y="50122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1" name="Freeform 21"/>
          <p:cNvSpPr/>
          <p:nvPr/>
        </p:nvSpPr>
        <p:spPr>
          <a:xfrm flipH="1">
            <a:off x="15701504" y="-690757"/>
            <a:ext cx="3840627" cy="5012238"/>
          </a:xfrm>
          <a:custGeom>
            <a:avLst/>
            <a:gdLst/>
            <a:ahLst/>
            <a:cxnLst/>
            <a:rect l="l" t="t" r="r" b="b"/>
            <a:pathLst>
              <a:path w="3840627" h="5012238">
                <a:moveTo>
                  <a:pt x="3840627" y="0"/>
                </a:moveTo>
                <a:lnTo>
                  <a:pt x="0" y="0"/>
                </a:lnTo>
                <a:lnTo>
                  <a:pt x="0" y="5012238"/>
                </a:lnTo>
                <a:lnTo>
                  <a:pt x="3840627" y="5012238"/>
                </a:lnTo>
                <a:lnTo>
                  <a:pt x="3840627"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2" name="TextBox 22"/>
          <p:cNvSpPr txBox="1"/>
          <p:nvPr/>
        </p:nvSpPr>
        <p:spPr>
          <a:xfrm>
            <a:off x="6519896" y="1260877"/>
            <a:ext cx="5786731" cy="1571625"/>
          </a:xfrm>
          <a:prstGeom prst="rect">
            <a:avLst/>
          </a:prstGeom>
        </p:spPr>
        <p:txBody>
          <a:bodyPr lIns="0" tIns="0" rIns="0" bIns="0" rtlCol="0" anchor="t">
            <a:spAutoFit/>
          </a:bodyPr>
          <a:lstStyle/>
          <a:p>
            <a:pPr algn="ctr">
              <a:lnSpc>
                <a:spcPts val="6299"/>
              </a:lnSpc>
            </a:pPr>
            <a:r>
              <a:rPr lang="en-US" sz="4500">
                <a:solidFill>
                  <a:srgbClr val="000000"/>
                </a:solidFill>
                <a:latin typeface="League Spartan Bold"/>
              </a:rPr>
              <a:t>WHAT IS GUARDIANSHIP? </a:t>
            </a:r>
          </a:p>
        </p:txBody>
      </p:sp>
      <p:sp>
        <p:nvSpPr>
          <p:cNvPr id="23" name="TextBox 23"/>
          <p:cNvSpPr txBox="1"/>
          <p:nvPr/>
        </p:nvSpPr>
        <p:spPr>
          <a:xfrm>
            <a:off x="3281911" y="3907520"/>
            <a:ext cx="3513627" cy="625476"/>
          </a:xfrm>
          <a:prstGeom prst="rect">
            <a:avLst/>
          </a:prstGeom>
        </p:spPr>
        <p:txBody>
          <a:bodyPr lIns="0" tIns="0" rIns="0" bIns="0" rtlCol="0" anchor="t">
            <a:spAutoFit/>
          </a:bodyPr>
          <a:lstStyle/>
          <a:p>
            <a:pPr algn="ctr">
              <a:lnSpc>
                <a:spcPts val="4899"/>
              </a:lnSpc>
              <a:spcBef>
                <a:spcPct val="0"/>
              </a:spcBef>
            </a:pPr>
            <a:r>
              <a:rPr lang="en-US" sz="3499">
                <a:solidFill>
                  <a:srgbClr val="FFFFFF"/>
                </a:solidFill>
                <a:latin typeface="Poppins Bold"/>
              </a:rPr>
              <a:t>GUARDIANSHIP</a:t>
            </a:r>
          </a:p>
        </p:txBody>
      </p:sp>
      <p:sp>
        <p:nvSpPr>
          <p:cNvPr id="24" name="TextBox 24"/>
          <p:cNvSpPr txBox="1"/>
          <p:nvPr/>
        </p:nvSpPr>
        <p:spPr>
          <a:xfrm>
            <a:off x="10613857" y="3883226"/>
            <a:ext cx="5242581" cy="523876"/>
          </a:xfrm>
          <a:prstGeom prst="rect">
            <a:avLst/>
          </a:prstGeom>
        </p:spPr>
        <p:txBody>
          <a:bodyPr lIns="0" tIns="0" rIns="0" bIns="0" rtlCol="0" anchor="t">
            <a:spAutoFit/>
          </a:bodyPr>
          <a:lstStyle/>
          <a:p>
            <a:pPr algn="ctr">
              <a:lnSpc>
                <a:spcPts val="4199"/>
              </a:lnSpc>
              <a:spcBef>
                <a:spcPct val="0"/>
              </a:spcBef>
            </a:pPr>
            <a:r>
              <a:rPr lang="en-US" sz="2999">
                <a:solidFill>
                  <a:srgbClr val="FFFFFF"/>
                </a:solidFill>
                <a:latin typeface="Poppins Bold"/>
              </a:rPr>
              <a:t>WHO NEEDS A GUARDIAN</a:t>
            </a:r>
          </a:p>
        </p:txBody>
      </p:sp>
      <p:sp>
        <p:nvSpPr>
          <p:cNvPr id="25" name="TextBox 25"/>
          <p:cNvSpPr txBox="1"/>
          <p:nvPr/>
        </p:nvSpPr>
        <p:spPr>
          <a:xfrm>
            <a:off x="1448441" y="4852785"/>
            <a:ext cx="7275819" cy="4013791"/>
          </a:xfrm>
          <a:prstGeom prst="rect">
            <a:avLst/>
          </a:prstGeom>
        </p:spPr>
        <p:txBody>
          <a:bodyPr lIns="0" tIns="0" rIns="0" bIns="0" rtlCol="0" anchor="t">
            <a:spAutoFit/>
          </a:bodyPr>
          <a:lstStyle/>
          <a:p>
            <a:pPr algn="ctr">
              <a:lnSpc>
                <a:spcPts val="3499"/>
              </a:lnSpc>
            </a:pPr>
            <a:r>
              <a:rPr lang="en-US" sz="2499" dirty="0">
                <a:solidFill>
                  <a:srgbClr val="000000"/>
                </a:solidFill>
                <a:latin typeface="Poppins"/>
              </a:rPr>
              <a:t>Guardianship is the legal process where a court deems an individual incapacitated based on information provided by a medical physician. The court then decides who will make the best decisions for the incapacitated adult. These decisions may include choosing service providers, diet, housing, medical decisions and finances.</a:t>
            </a:r>
          </a:p>
          <a:p>
            <a:pPr algn="ctr">
              <a:lnSpc>
                <a:spcPts val="3499"/>
              </a:lnSpc>
            </a:pPr>
            <a:r>
              <a:rPr lang="en-US" sz="2499" dirty="0">
                <a:solidFill>
                  <a:srgbClr val="000000"/>
                </a:solidFill>
                <a:latin typeface="Poppins"/>
              </a:rPr>
              <a:t>​</a:t>
            </a:r>
          </a:p>
        </p:txBody>
      </p:sp>
      <p:sp>
        <p:nvSpPr>
          <p:cNvPr id="26" name="TextBox 26"/>
          <p:cNvSpPr txBox="1"/>
          <p:nvPr/>
        </p:nvSpPr>
        <p:spPr>
          <a:xfrm>
            <a:off x="9432908" y="4829938"/>
            <a:ext cx="7537482" cy="2670539"/>
          </a:xfrm>
          <a:prstGeom prst="rect">
            <a:avLst/>
          </a:prstGeom>
        </p:spPr>
        <p:txBody>
          <a:bodyPr lIns="0" tIns="0" rIns="0" bIns="0" rtlCol="0" anchor="t">
            <a:spAutoFit/>
          </a:bodyPr>
          <a:lstStyle/>
          <a:p>
            <a:pPr algn="ctr">
              <a:lnSpc>
                <a:spcPts val="3499"/>
              </a:lnSpc>
            </a:pPr>
            <a:r>
              <a:rPr lang="en-US" sz="2499" dirty="0">
                <a:solidFill>
                  <a:srgbClr val="000000"/>
                </a:solidFill>
                <a:latin typeface="Poppins"/>
              </a:rPr>
              <a:t>​</a:t>
            </a:r>
          </a:p>
          <a:p>
            <a:pPr algn="ctr">
              <a:lnSpc>
                <a:spcPts val="3499"/>
              </a:lnSpc>
            </a:pPr>
            <a:r>
              <a:rPr lang="en-US" sz="2499" dirty="0">
                <a:solidFill>
                  <a:srgbClr val="000000"/>
                </a:solidFill>
                <a:latin typeface="Poppins"/>
              </a:rPr>
              <a:t>An incapacitated individual is an adult, 18 years of age or older, who is unable to manage their own affairs because of mental health disorders, intellectual/developmental disability, or age-related illnesses.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30957" y="799496"/>
            <a:ext cx="9784422" cy="2057400"/>
            <a:chOff x="0" y="0"/>
            <a:chExt cx="2576967" cy="541867"/>
          </a:xfrm>
        </p:grpSpPr>
        <p:sp>
          <p:nvSpPr>
            <p:cNvPr id="3" name="Freeform 3"/>
            <p:cNvSpPr/>
            <p:nvPr/>
          </p:nvSpPr>
          <p:spPr>
            <a:xfrm>
              <a:off x="0" y="0"/>
              <a:ext cx="2576967" cy="541867"/>
            </a:xfrm>
            <a:custGeom>
              <a:avLst/>
              <a:gdLst/>
              <a:ahLst/>
              <a:cxnLst/>
              <a:rect l="l" t="t" r="r" b="b"/>
              <a:pathLst>
                <a:path w="2576967" h="541867">
                  <a:moveTo>
                    <a:pt x="72795" y="0"/>
                  </a:moveTo>
                  <a:lnTo>
                    <a:pt x="2504172" y="0"/>
                  </a:lnTo>
                  <a:cubicBezTo>
                    <a:pt x="2544376" y="0"/>
                    <a:pt x="2576967" y="32591"/>
                    <a:pt x="2576967" y="72795"/>
                  </a:cubicBezTo>
                  <a:lnTo>
                    <a:pt x="2576967" y="469072"/>
                  </a:lnTo>
                  <a:cubicBezTo>
                    <a:pt x="2576967" y="509275"/>
                    <a:pt x="2544376" y="541867"/>
                    <a:pt x="2504172" y="541867"/>
                  </a:cubicBezTo>
                  <a:lnTo>
                    <a:pt x="72795" y="541867"/>
                  </a:lnTo>
                  <a:cubicBezTo>
                    <a:pt x="32591" y="541867"/>
                    <a:pt x="0" y="509275"/>
                    <a:pt x="0" y="469072"/>
                  </a:cubicBezTo>
                  <a:lnTo>
                    <a:pt x="0" y="72795"/>
                  </a:lnTo>
                  <a:cubicBezTo>
                    <a:pt x="0" y="32591"/>
                    <a:pt x="32591" y="0"/>
                    <a:pt x="72795" y="0"/>
                  </a:cubicBezTo>
                  <a:close/>
                </a:path>
              </a:pathLst>
            </a:custGeom>
            <a:solidFill>
              <a:srgbClr val="FFBC00"/>
            </a:solidFill>
          </p:spPr>
          <p:txBody>
            <a:bodyPr/>
            <a:lstStyle/>
            <a:p>
              <a:endParaRPr lang="en-US"/>
            </a:p>
          </p:txBody>
        </p:sp>
        <p:sp>
          <p:nvSpPr>
            <p:cNvPr id="4" name="TextBox 4"/>
            <p:cNvSpPr txBox="1"/>
            <p:nvPr/>
          </p:nvSpPr>
          <p:spPr>
            <a:xfrm>
              <a:off x="0" y="-57150"/>
              <a:ext cx="2576967" cy="599017"/>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1865503" y="-298374"/>
            <a:ext cx="6933865" cy="10831841"/>
            <a:chOff x="0" y="0"/>
            <a:chExt cx="9245153" cy="14442454"/>
          </a:xfrm>
        </p:grpSpPr>
        <p:pic>
          <p:nvPicPr>
            <p:cNvPr id="6" name="Picture 6"/>
            <p:cNvPicPr>
              <a:picLocks noChangeAspect="1"/>
            </p:cNvPicPr>
            <p:nvPr/>
          </p:nvPicPr>
          <p:blipFill>
            <a:blip r:embed="rId2"/>
            <a:srcRect l="16160" r="16160"/>
            <a:stretch>
              <a:fillRect/>
            </a:stretch>
          </p:blipFill>
          <p:spPr>
            <a:xfrm>
              <a:off x="0" y="0"/>
              <a:ext cx="9245153" cy="14442454"/>
            </a:xfrm>
            <a:prstGeom prst="rect">
              <a:avLst/>
            </a:prstGeom>
          </p:spPr>
        </p:pic>
      </p:grpSp>
      <p:grpSp>
        <p:nvGrpSpPr>
          <p:cNvPr id="7" name="Group 7"/>
          <p:cNvGrpSpPr/>
          <p:nvPr/>
        </p:nvGrpSpPr>
        <p:grpSpPr>
          <a:xfrm rot="10799999">
            <a:off x="9144000" y="6390939"/>
            <a:ext cx="5443005" cy="4762630"/>
            <a:chOff x="0" y="0"/>
            <a:chExt cx="812800" cy="711200"/>
          </a:xfrm>
        </p:grpSpPr>
        <p:sp>
          <p:nvSpPr>
            <p:cNvPr id="8" name="Freeform 8"/>
            <p:cNvSpPr/>
            <p:nvPr/>
          </p:nvSpPr>
          <p:spPr>
            <a:xfrm>
              <a:off x="0" y="0"/>
              <a:ext cx="812800" cy="711200"/>
            </a:xfrm>
            <a:custGeom>
              <a:avLst/>
              <a:gdLst/>
              <a:ahLst/>
              <a:cxnLst/>
              <a:rect l="l" t="t" r="r" b="b"/>
              <a:pathLst>
                <a:path w="812800" h="711200">
                  <a:moveTo>
                    <a:pt x="406400" y="711200"/>
                  </a:moveTo>
                  <a:lnTo>
                    <a:pt x="812800" y="0"/>
                  </a:lnTo>
                  <a:lnTo>
                    <a:pt x="0" y="0"/>
                  </a:lnTo>
                  <a:lnTo>
                    <a:pt x="406400" y="711200"/>
                  </a:lnTo>
                  <a:close/>
                </a:path>
              </a:pathLst>
            </a:custGeom>
            <a:solidFill>
              <a:srgbClr val="003D60"/>
            </a:solidFill>
          </p:spPr>
          <p:txBody>
            <a:bodyPr/>
            <a:lstStyle/>
            <a:p>
              <a:endParaRPr lang="en-US"/>
            </a:p>
          </p:txBody>
        </p:sp>
        <p:sp>
          <p:nvSpPr>
            <p:cNvPr id="9" name="TextBox 9"/>
            <p:cNvSpPr txBox="1"/>
            <p:nvPr/>
          </p:nvSpPr>
          <p:spPr>
            <a:xfrm>
              <a:off x="127000" y="-6350"/>
              <a:ext cx="558800" cy="387350"/>
            </a:xfrm>
            <a:prstGeom prst="rect">
              <a:avLst/>
            </a:prstGeom>
          </p:spPr>
          <p:txBody>
            <a:bodyPr lIns="50800" tIns="50800" rIns="50800" bIns="50800" rtlCol="0" anchor="ctr"/>
            <a:lstStyle/>
            <a:p>
              <a:pPr algn="ctr">
                <a:lnSpc>
                  <a:spcPts val="2659"/>
                </a:lnSpc>
              </a:pPr>
              <a:endParaRPr/>
            </a:p>
          </p:txBody>
        </p:sp>
      </p:grpSp>
      <p:sp>
        <p:nvSpPr>
          <p:cNvPr id="10" name="Freeform 10"/>
          <p:cNvSpPr/>
          <p:nvPr/>
        </p:nvSpPr>
        <p:spPr>
          <a:xfrm rot="3609890">
            <a:off x="8226948" y="8161451"/>
            <a:ext cx="7216534" cy="342785"/>
          </a:xfrm>
          <a:custGeom>
            <a:avLst/>
            <a:gdLst/>
            <a:ahLst/>
            <a:cxnLst/>
            <a:rect l="l" t="t" r="r" b="b"/>
            <a:pathLst>
              <a:path w="7216534" h="342785">
                <a:moveTo>
                  <a:pt x="0" y="0"/>
                </a:moveTo>
                <a:lnTo>
                  <a:pt x="7216534" y="0"/>
                </a:lnTo>
                <a:lnTo>
                  <a:pt x="7216534" y="342786"/>
                </a:lnTo>
                <a:lnTo>
                  <a:pt x="0" y="342786"/>
                </a:lnTo>
                <a:lnTo>
                  <a:pt x="0" y="0"/>
                </a:lnTo>
                <a:close/>
              </a:path>
            </a:pathLst>
          </a:custGeom>
          <a:blipFill>
            <a:blip r:embed="rId3">
              <a:alphaModFix amt="55000"/>
            </a:blip>
            <a:stretch>
              <a:fillRect/>
            </a:stretch>
          </a:blipFill>
        </p:spPr>
        <p:txBody>
          <a:bodyPr/>
          <a:lstStyle/>
          <a:p>
            <a:endParaRPr lang="en-US"/>
          </a:p>
        </p:txBody>
      </p:sp>
      <p:sp>
        <p:nvSpPr>
          <p:cNvPr id="11" name="Freeform 11"/>
          <p:cNvSpPr/>
          <p:nvPr/>
        </p:nvSpPr>
        <p:spPr>
          <a:xfrm rot="-4357799">
            <a:off x="9498029" y="2033600"/>
            <a:ext cx="7216534" cy="342785"/>
          </a:xfrm>
          <a:custGeom>
            <a:avLst/>
            <a:gdLst/>
            <a:ahLst/>
            <a:cxnLst/>
            <a:rect l="l" t="t" r="r" b="b"/>
            <a:pathLst>
              <a:path w="7216534" h="342785">
                <a:moveTo>
                  <a:pt x="0" y="0"/>
                </a:moveTo>
                <a:lnTo>
                  <a:pt x="7216534" y="0"/>
                </a:lnTo>
                <a:lnTo>
                  <a:pt x="7216534" y="342785"/>
                </a:lnTo>
                <a:lnTo>
                  <a:pt x="0" y="342785"/>
                </a:lnTo>
                <a:lnTo>
                  <a:pt x="0" y="0"/>
                </a:lnTo>
                <a:close/>
              </a:path>
            </a:pathLst>
          </a:custGeom>
          <a:blipFill>
            <a:blip r:embed="rId3">
              <a:alphaModFix amt="55000"/>
            </a:blip>
            <a:stretch>
              <a:fillRect/>
            </a:stretch>
          </a:blipFill>
        </p:spPr>
        <p:txBody>
          <a:bodyPr/>
          <a:lstStyle/>
          <a:p>
            <a:endParaRPr lang="en-US"/>
          </a:p>
        </p:txBody>
      </p:sp>
      <p:grpSp>
        <p:nvGrpSpPr>
          <p:cNvPr id="12" name="Group 12"/>
          <p:cNvGrpSpPr/>
          <p:nvPr/>
        </p:nvGrpSpPr>
        <p:grpSpPr>
          <a:xfrm rot="-1772257">
            <a:off x="11897977" y="4458033"/>
            <a:ext cx="1688777" cy="7462842"/>
            <a:chOff x="0" y="0"/>
            <a:chExt cx="444781" cy="1965522"/>
          </a:xfrm>
        </p:grpSpPr>
        <p:sp>
          <p:nvSpPr>
            <p:cNvPr id="13" name="Freeform 13"/>
            <p:cNvSpPr/>
            <p:nvPr/>
          </p:nvSpPr>
          <p:spPr>
            <a:xfrm>
              <a:off x="0" y="0"/>
              <a:ext cx="444781" cy="1965522"/>
            </a:xfrm>
            <a:custGeom>
              <a:avLst/>
              <a:gdLst/>
              <a:ahLst/>
              <a:cxnLst/>
              <a:rect l="l" t="t" r="r" b="b"/>
              <a:pathLst>
                <a:path w="444781" h="1965522">
                  <a:moveTo>
                    <a:pt x="0" y="0"/>
                  </a:moveTo>
                  <a:lnTo>
                    <a:pt x="444781" y="0"/>
                  </a:lnTo>
                  <a:lnTo>
                    <a:pt x="444781" y="1965522"/>
                  </a:lnTo>
                  <a:lnTo>
                    <a:pt x="0" y="1965522"/>
                  </a:lnTo>
                  <a:close/>
                </a:path>
              </a:pathLst>
            </a:custGeom>
            <a:solidFill>
              <a:srgbClr val="FFBC00"/>
            </a:solidFill>
          </p:spPr>
          <p:txBody>
            <a:bodyPr/>
            <a:lstStyle/>
            <a:p>
              <a:endParaRPr lang="en-US"/>
            </a:p>
          </p:txBody>
        </p:sp>
        <p:sp>
          <p:nvSpPr>
            <p:cNvPr id="14" name="TextBox 14"/>
            <p:cNvSpPr txBox="1"/>
            <p:nvPr/>
          </p:nvSpPr>
          <p:spPr>
            <a:xfrm>
              <a:off x="0" y="-57150"/>
              <a:ext cx="444781" cy="2022672"/>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rot="997894">
            <a:off x="11094392" y="-983153"/>
            <a:ext cx="1758392" cy="6729346"/>
            <a:chOff x="0" y="0"/>
            <a:chExt cx="463116" cy="1772338"/>
          </a:xfrm>
        </p:grpSpPr>
        <p:sp>
          <p:nvSpPr>
            <p:cNvPr id="16" name="Freeform 16"/>
            <p:cNvSpPr/>
            <p:nvPr/>
          </p:nvSpPr>
          <p:spPr>
            <a:xfrm>
              <a:off x="0" y="0"/>
              <a:ext cx="463116" cy="1772338"/>
            </a:xfrm>
            <a:custGeom>
              <a:avLst/>
              <a:gdLst/>
              <a:ahLst/>
              <a:cxnLst/>
              <a:rect l="l" t="t" r="r" b="b"/>
              <a:pathLst>
                <a:path w="463116" h="1772338">
                  <a:moveTo>
                    <a:pt x="0" y="0"/>
                  </a:moveTo>
                  <a:lnTo>
                    <a:pt x="463116" y="0"/>
                  </a:lnTo>
                  <a:lnTo>
                    <a:pt x="463116" y="1772338"/>
                  </a:lnTo>
                  <a:lnTo>
                    <a:pt x="0" y="1772338"/>
                  </a:lnTo>
                  <a:close/>
                </a:path>
              </a:pathLst>
            </a:custGeom>
            <a:solidFill>
              <a:srgbClr val="FFBC00"/>
            </a:solidFill>
          </p:spPr>
          <p:txBody>
            <a:bodyPr/>
            <a:lstStyle/>
            <a:p>
              <a:endParaRPr lang="en-US"/>
            </a:p>
          </p:txBody>
        </p:sp>
        <p:sp>
          <p:nvSpPr>
            <p:cNvPr id="17" name="TextBox 17"/>
            <p:cNvSpPr txBox="1"/>
            <p:nvPr/>
          </p:nvSpPr>
          <p:spPr>
            <a:xfrm>
              <a:off x="0" y="-57150"/>
              <a:ext cx="463116" cy="1829488"/>
            </a:xfrm>
            <a:prstGeom prst="rect">
              <a:avLst/>
            </a:prstGeom>
          </p:spPr>
          <p:txBody>
            <a:bodyPr lIns="50800" tIns="50800" rIns="50800" bIns="50800" rtlCol="0" anchor="ctr"/>
            <a:lstStyle/>
            <a:p>
              <a:pPr algn="ctr">
                <a:lnSpc>
                  <a:spcPts val="2659"/>
                </a:lnSpc>
              </a:pPr>
              <a:endParaRPr/>
            </a:p>
          </p:txBody>
        </p:sp>
      </p:grpSp>
      <p:sp>
        <p:nvSpPr>
          <p:cNvPr id="18" name="TextBox 18"/>
          <p:cNvSpPr txBox="1"/>
          <p:nvPr/>
        </p:nvSpPr>
        <p:spPr>
          <a:xfrm>
            <a:off x="256521" y="2342546"/>
            <a:ext cx="10801004" cy="8801961"/>
          </a:xfrm>
          <a:prstGeom prst="rect">
            <a:avLst/>
          </a:prstGeom>
        </p:spPr>
        <p:txBody>
          <a:bodyPr wrap="square" lIns="0" tIns="0" rIns="0" bIns="0" rtlCol="0" anchor="t">
            <a:spAutoFit/>
          </a:bodyPr>
          <a:lstStyle/>
          <a:p>
            <a:pPr algn="just">
              <a:lnSpc>
                <a:spcPts val="3779"/>
              </a:lnSpc>
            </a:pPr>
            <a:r>
              <a:rPr lang="en-US" sz="2699" dirty="0">
                <a:solidFill>
                  <a:srgbClr val="000000"/>
                </a:solidFill>
                <a:latin typeface="Poppins"/>
              </a:rPr>
              <a:t> </a:t>
            </a:r>
          </a:p>
          <a:p>
            <a:pPr algn="just">
              <a:lnSpc>
                <a:spcPts val="3779"/>
              </a:lnSpc>
            </a:pPr>
            <a:endParaRPr lang="en-US" sz="2699" dirty="0">
              <a:solidFill>
                <a:srgbClr val="000000"/>
              </a:solidFill>
              <a:latin typeface="Poppins"/>
            </a:endParaRPr>
          </a:p>
          <a:p>
            <a:pPr marL="582925" lvl="1" indent="-291463" algn="just">
              <a:lnSpc>
                <a:spcPts val="3779"/>
              </a:lnSpc>
              <a:buFont typeface="Arial"/>
              <a:buChar char="•"/>
            </a:pPr>
            <a:r>
              <a:rPr lang="en-US" sz="2699" dirty="0">
                <a:solidFill>
                  <a:srgbClr val="000000"/>
                </a:solidFill>
                <a:latin typeface="Poppins"/>
              </a:rPr>
              <a:t>18 years of age or older​</a:t>
            </a:r>
          </a:p>
          <a:p>
            <a:pPr marL="582925" lvl="1" indent="-291463" algn="just">
              <a:lnSpc>
                <a:spcPts val="3779"/>
              </a:lnSpc>
              <a:buFont typeface="Arial"/>
              <a:buChar char="•"/>
            </a:pPr>
            <a:r>
              <a:rPr lang="en-US" sz="2699" dirty="0">
                <a:solidFill>
                  <a:srgbClr val="000000"/>
                </a:solidFill>
                <a:latin typeface="Poppins"/>
              </a:rPr>
              <a:t> Living in a 24/7 staffed setting​</a:t>
            </a:r>
          </a:p>
          <a:p>
            <a:pPr marL="582925" lvl="1" indent="-291463" algn="just">
              <a:lnSpc>
                <a:spcPts val="3779"/>
              </a:lnSpc>
              <a:buFont typeface="Arial"/>
              <a:buChar char="•"/>
            </a:pPr>
            <a:r>
              <a:rPr lang="en-US" sz="2699" dirty="0">
                <a:solidFill>
                  <a:srgbClr val="000000"/>
                </a:solidFill>
                <a:latin typeface="Poppins"/>
              </a:rPr>
              <a:t> Receiving Medicaid benefits​</a:t>
            </a:r>
          </a:p>
          <a:p>
            <a:pPr marL="582925" lvl="1" indent="-291463">
              <a:lnSpc>
                <a:spcPts val="3779"/>
              </a:lnSpc>
              <a:buFont typeface="Arial"/>
              <a:buChar char="•"/>
            </a:pPr>
            <a:r>
              <a:rPr lang="en-US" sz="2699" dirty="0">
                <a:solidFill>
                  <a:srgbClr val="000000"/>
                </a:solidFill>
                <a:latin typeface="Poppins"/>
              </a:rPr>
              <a:t> No other family or friends able to serve as guardian​</a:t>
            </a:r>
          </a:p>
          <a:p>
            <a:pPr>
              <a:lnSpc>
                <a:spcPts val="3779"/>
              </a:lnSpc>
            </a:pPr>
            <a:r>
              <a:rPr lang="en-US" sz="2699" dirty="0">
                <a:solidFill>
                  <a:srgbClr val="000000"/>
                </a:solidFill>
                <a:latin typeface="Poppins"/>
              </a:rPr>
              <a:t> </a:t>
            </a:r>
          </a:p>
          <a:p>
            <a:pPr>
              <a:lnSpc>
                <a:spcPts val="3779"/>
              </a:lnSpc>
            </a:pPr>
            <a:r>
              <a:rPr lang="en-US" sz="2699" dirty="0">
                <a:solidFill>
                  <a:srgbClr val="000000"/>
                </a:solidFill>
                <a:latin typeface="Poppins"/>
              </a:rPr>
              <a:t>We will help you decide if the client meets criteria for guardianship or if there are alternatives to guardianship </a:t>
            </a:r>
          </a:p>
          <a:p>
            <a:pPr>
              <a:lnSpc>
                <a:spcPts val="3779"/>
              </a:lnSpc>
            </a:pPr>
            <a:r>
              <a:rPr lang="en-US" sz="2699" dirty="0">
                <a:solidFill>
                  <a:srgbClr val="000000"/>
                </a:solidFill>
                <a:latin typeface="Poppins"/>
              </a:rPr>
              <a:t>that may be more appropriate.​</a:t>
            </a:r>
          </a:p>
          <a:p>
            <a:pPr>
              <a:lnSpc>
                <a:spcPts val="3779"/>
              </a:lnSpc>
            </a:pPr>
            <a:endParaRPr lang="en-US" sz="2699" dirty="0">
              <a:solidFill>
                <a:srgbClr val="000000"/>
              </a:solidFill>
              <a:latin typeface="Poppins"/>
            </a:endParaRPr>
          </a:p>
          <a:p>
            <a:pPr>
              <a:lnSpc>
                <a:spcPts val="4059"/>
              </a:lnSpc>
            </a:pPr>
            <a:r>
              <a:rPr lang="en-US" sz="2899" dirty="0">
                <a:solidFill>
                  <a:srgbClr val="000000"/>
                </a:solidFill>
                <a:latin typeface="Poppins"/>
              </a:rPr>
              <a:t>Counties served: Allen, Adams, Dekalb, Huntington, Kosciusko, Lagrange, Noble, Steuben, Whitley, </a:t>
            </a:r>
          </a:p>
          <a:p>
            <a:pPr>
              <a:lnSpc>
                <a:spcPts val="4059"/>
              </a:lnSpc>
            </a:pPr>
            <a:r>
              <a:rPr lang="en-US" sz="2899" dirty="0">
                <a:solidFill>
                  <a:srgbClr val="000000"/>
                </a:solidFill>
                <a:latin typeface="Poppins"/>
              </a:rPr>
              <a:t>Wells &amp; Wabash  </a:t>
            </a:r>
          </a:p>
          <a:p>
            <a:pPr>
              <a:lnSpc>
                <a:spcPts val="3779"/>
              </a:lnSpc>
            </a:pPr>
            <a:endParaRPr lang="en-US" sz="2899" dirty="0">
              <a:solidFill>
                <a:srgbClr val="000000"/>
              </a:solidFill>
              <a:latin typeface="Poppins"/>
            </a:endParaRPr>
          </a:p>
          <a:p>
            <a:pPr>
              <a:lnSpc>
                <a:spcPts val="3779"/>
              </a:lnSpc>
            </a:pPr>
            <a:endParaRPr lang="en-US" sz="2899" dirty="0">
              <a:solidFill>
                <a:srgbClr val="000000"/>
              </a:solidFill>
              <a:latin typeface="Poppins"/>
            </a:endParaRPr>
          </a:p>
          <a:p>
            <a:pPr algn="just">
              <a:lnSpc>
                <a:spcPts val="3779"/>
              </a:lnSpc>
            </a:pPr>
            <a:endParaRPr lang="en-US" sz="2899" dirty="0">
              <a:solidFill>
                <a:srgbClr val="000000"/>
              </a:solidFill>
              <a:latin typeface="Poppins"/>
            </a:endParaRPr>
          </a:p>
          <a:p>
            <a:pPr algn="just">
              <a:lnSpc>
                <a:spcPts val="3079"/>
              </a:lnSpc>
              <a:spcBef>
                <a:spcPct val="0"/>
              </a:spcBef>
            </a:pPr>
            <a:endParaRPr lang="en-US" sz="2899" dirty="0">
              <a:solidFill>
                <a:srgbClr val="000000"/>
              </a:solidFill>
              <a:latin typeface="Poppins"/>
            </a:endParaRPr>
          </a:p>
        </p:txBody>
      </p:sp>
      <p:sp>
        <p:nvSpPr>
          <p:cNvPr id="19" name="TextBox 19"/>
          <p:cNvSpPr txBox="1"/>
          <p:nvPr/>
        </p:nvSpPr>
        <p:spPr>
          <a:xfrm>
            <a:off x="876300" y="875696"/>
            <a:ext cx="8115300" cy="2066925"/>
          </a:xfrm>
          <a:prstGeom prst="rect">
            <a:avLst/>
          </a:prstGeom>
        </p:spPr>
        <p:txBody>
          <a:bodyPr lIns="0" tIns="0" rIns="0" bIns="0" rtlCol="0" anchor="t">
            <a:spAutoFit/>
          </a:bodyPr>
          <a:lstStyle/>
          <a:p>
            <a:pPr>
              <a:lnSpc>
                <a:spcPts val="5400"/>
              </a:lnSpc>
            </a:pPr>
            <a:r>
              <a:rPr lang="en-US" sz="4500">
                <a:solidFill>
                  <a:srgbClr val="000000"/>
                </a:solidFill>
                <a:latin typeface="League Spartan Bold"/>
              </a:rPr>
              <a:t>MHANI'S REFERRAL ELIGIBILITY REQUIREMENTS: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83213" y="3908899"/>
            <a:ext cx="3782726" cy="4903384"/>
            <a:chOff x="0" y="0"/>
            <a:chExt cx="996273" cy="1291426"/>
          </a:xfrm>
        </p:grpSpPr>
        <p:sp>
          <p:nvSpPr>
            <p:cNvPr id="3" name="Freeform 3"/>
            <p:cNvSpPr/>
            <p:nvPr/>
          </p:nvSpPr>
          <p:spPr>
            <a:xfrm>
              <a:off x="0" y="0"/>
              <a:ext cx="996273" cy="1291426"/>
            </a:xfrm>
            <a:custGeom>
              <a:avLst/>
              <a:gdLst/>
              <a:ahLst/>
              <a:cxnLst/>
              <a:rect l="l" t="t" r="r" b="b"/>
              <a:pathLst>
                <a:path w="996273" h="1291426">
                  <a:moveTo>
                    <a:pt x="110519" y="0"/>
                  </a:moveTo>
                  <a:lnTo>
                    <a:pt x="885754" y="0"/>
                  </a:lnTo>
                  <a:cubicBezTo>
                    <a:pt x="915066" y="0"/>
                    <a:pt x="943177" y="11644"/>
                    <a:pt x="963903" y="32370"/>
                  </a:cubicBezTo>
                  <a:cubicBezTo>
                    <a:pt x="984629" y="53097"/>
                    <a:pt x="996273" y="81208"/>
                    <a:pt x="996273" y="110519"/>
                  </a:cubicBezTo>
                  <a:lnTo>
                    <a:pt x="996273" y="1180907"/>
                  </a:lnTo>
                  <a:cubicBezTo>
                    <a:pt x="996273" y="1241945"/>
                    <a:pt x="946792" y="1291426"/>
                    <a:pt x="885754" y="1291426"/>
                  </a:cubicBezTo>
                  <a:lnTo>
                    <a:pt x="110519" y="1291426"/>
                  </a:lnTo>
                  <a:cubicBezTo>
                    <a:pt x="81208" y="1291426"/>
                    <a:pt x="53097" y="1279782"/>
                    <a:pt x="32370" y="1259056"/>
                  </a:cubicBezTo>
                  <a:cubicBezTo>
                    <a:pt x="11644" y="1238330"/>
                    <a:pt x="0" y="1210219"/>
                    <a:pt x="0" y="1180907"/>
                  </a:cubicBezTo>
                  <a:lnTo>
                    <a:pt x="0" y="110519"/>
                  </a:lnTo>
                  <a:cubicBezTo>
                    <a:pt x="0" y="81208"/>
                    <a:pt x="11644" y="53097"/>
                    <a:pt x="32370" y="32370"/>
                  </a:cubicBezTo>
                  <a:cubicBezTo>
                    <a:pt x="53097" y="11644"/>
                    <a:pt x="81208" y="0"/>
                    <a:pt x="110519" y="0"/>
                  </a:cubicBezTo>
                  <a:close/>
                </a:path>
              </a:pathLst>
            </a:custGeom>
            <a:solidFill>
              <a:srgbClr val="FFBC00"/>
            </a:solidFill>
          </p:spPr>
          <p:txBody>
            <a:bodyPr/>
            <a:lstStyle/>
            <a:p>
              <a:endParaRPr lang="en-US"/>
            </a:p>
          </p:txBody>
        </p:sp>
        <p:sp>
          <p:nvSpPr>
            <p:cNvPr id="4" name="TextBox 4"/>
            <p:cNvSpPr txBox="1"/>
            <p:nvPr/>
          </p:nvSpPr>
          <p:spPr>
            <a:xfrm>
              <a:off x="0" y="-57150"/>
              <a:ext cx="996273" cy="1348576"/>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5214334" y="3908899"/>
            <a:ext cx="3782726" cy="4903384"/>
            <a:chOff x="0" y="0"/>
            <a:chExt cx="996273" cy="1291426"/>
          </a:xfrm>
        </p:grpSpPr>
        <p:sp>
          <p:nvSpPr>
            <p:cNvPr id="6" name="Freeform 6"/>
            <p:cNvSpPr/>
            <p:nvPr/>
          </p:nvSpPr>
          <p:spPr>
            <a:xfrm>
              <a:off x="0" y="0"/>
              <a:ext cx="996273" cy="1291426"/>
            </a:xfrm>
            <a:custGeom>
              <a:avLst/>
              <a:gdLst/>
              <a:ahLst/>
              <a:cxnLst/>
              <a:rect l="l" t="t" r="r" b="b"/>
              <a:pathLst>
                <a:path w="996273" h="1291426">
                  <a:moveTo>
                    <a:pt x="110519" y="0"/>
                  </a:moveTo>
                  <a:lnTo>
                    <a:pt x="885754" y="0"/>
                  </a:lnTo>
                  <a:cubicBezTo>
                    <a:pt x="915066" y="0"/>
                    <a:pt x="943177" y="11644"/>
                    <a:pt x="963903" y="32370"/>
                  </a:cubicBezTo>
                  <a:cubicBezTo>
                    <a:pt x="984629" y="53097"/>
                    <a:pt x="996273" y="81208"/>
                    <a:pt x="996273" y="110519"/>
                  </a:cubicBezTo>
                  <a:lnTo>
                    <a:pt x="996273" y="1180907"/>
                  </a:lnTo>
                  <a:cubicBezTo>
                    <a:pt x="996273" y="1241945"/>
                    <a:pt x="946792" y="1291426"/>
                    <a:pt x="885754" y="1291426"/>
                  </a:cubicBezTo>
                  <a:lnTo>
                    <a:pt x="110519" y="1291426"/>
                  </a:lnTo>
                  <a:cubicBezTo>
                    <a:pt x="81208" y="1291426"/>
                    <a:pt x="53097" y="1279782"/>
                    <a:pt x="32370" y="1259056"/>
                  </a:cubicBezTo>
                  <a:cubicBezTo>
                    <a:pt x="11644" y="1238330"/>
                    <a:pt x="0" y="1210219"/>
                    <a:pt x="0" y="1180907"/>
                  </a:cubicBezTo>
                  <a:lnTo>
                    <a:pt x="0" y="110519"/>
                  </a:lnTo>
                  <a:cubicBezTo>
                    <a:pt x="0" y="81208"/>
                    <a:pt x="11644" y="53097"/>
                    <a:pt x="32370" y="32370"/>
                  </a:cubicBezTo>
                  <a:cubicBezTo>
                    <a:pt x="53097" y="11644"/>
                    <a:pt x="81208" y="0"/>
                    <a:pt x="110519" y="0"/>
                  </a:cubicBezTo>
                  <a:close/>
                </a:path>
              </a:pathLst>
            </a:custGeom>
            <a:solidFill>
              <a:srgbClr val="FFBC00"/>
            </a:solidFill>
          </p:spPr>
          <p:txBody>
            <a:bodyPr/>
            <a:lstStyle/>
            <a:p>
              <a:endParaRPr lang="en-US"/>
            </a:p>
          </p:txBody>
        </p:sp>
        <p:sp>
          <p:nvSpPr>
            <p:cNvPr id="7" name="TextBox 7"/>
            <p:cNvSpPr txBox="1"/>
            <p:nvPr/>
          </p:nvSpPr>
          <p:spPr>
            <a:xfrm>
              <a:off x="0" y="-57150"/>
              <a:ext cx="996273" cy="1348576"/>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9345454" y="3908899"/>
            <a:ext cx="3782726" cy="4903384"/>
            <a:chOff x="0" y="0"/>
            <a:chExt cx="996273" cy="1291426"/>
          </a:xfrm>
        </p:grpSpPr>
        <p:sp>
          <p:nvSpPr>
            <p:cNvPr id="9" name="Freeform 9"/>
            <p:cNvSpPr/>
            <p:nvPr/>
          </p:nvSpPr>
          <p:spPr>
            <a:xfrm>
              <a:off x="0" y="0"/>
              <a:ext cx="996273" cy="1291426"/>
            </a:xfrm>
            <a:custGeom>
              <a:avLst/>
              <a:gdLst/>
              <a:ahLst/>
              <a:cxnLst/>
              <a:rect l="l" t="t" r="r" b="b"/>
              <a:pathLst>
                <a:path w="996273" h="1291426">
                  <a:moveTo>
                    <a:pt x="110519" y="0"/>
                  </a:moveTo>
                  <a:lnTo>
                    <a:pt x="885754" y="0"/>
                  </a:lnTo>
                  <a:cubicBezTo>
                    <a:pt x="915066" y="0"/>
                    <a:pt x="943177" y="11644"/>
                    <a:pt x="963903" y="32370"/>
                  </a:cubicBezTo>
                  <a:cubicBezTo>
                    <a:pt x="984629" y="53097"/>
                    <a:pt x="996273" y="81208"/>
                    <a:pt x="996273" y="110519"/>
                  </a:cubicBezTo>
                  <a:lnTo>
                    <a:pt x="996273" y="1180907"/>
                  </a:lnTo>
                  <a:cubicBezTo>
                    <a:pt x="996273" y="1241945"/>
                    <a:pt x="946792" y="1291426"/>
                    <a:pt x="885754" y="1291426"/>
                  </a:cubicBezTo>
                  <a:lnTo>
                    <a:pt x="110519" y="1291426"/>
                  </a:lnTo>
                  <a:cubicBezTo>
                    <a:pt x="81208" y="1291426"/>
                    <a:pt x="53097" y="1279782"/>
                    <a:pt x="32370" y="1259056"/>
                  </a:cubicBezTo>
                  <a:cubicBezTo>
                    <a:pt x="11644" y="1238330"/>
                    <a:pt x="0" y="1210219"/>
                    <a:pt x="0" y="1180907"/>
                  </a:cubicBezTo>
                  <a:lnTo>
                    <a:pt x="0" y="110519"/>
                  </a:lnTo>
                  <a:cubicBezTo>
                    <a:pt x="0" y="81208"/>
                    <a:pt x="11644" y="53097"/>
                    <a:pt x="32370" y="32370"/>
                  </a:cubicBezTo>
                  <a:cubicBezTo>
                    <a:pt x="53097" y="11644"/>
                    <a:pt x="81208" y="0"/>
                    <a:pt x="110519" y="0"/>
                  </a:cubicBezTo>
                  <a:close/>
                </a:path>
              </a:pathLst>
            </a:custGeom>
            <a:solidFill>
              <a:srgbClr val="FFBC00"/>
            </a:solidFill>
          </p:spPr>
          <p:txBody>
            <a:bodyPr/>
            <a:lstStyle/>
            <a:p>
              <a:endParaRPr lang="en-US"/>
            </a:p>
          </p:txBody>
        </p:sp>
        <p:sp>
          <p:nvSpPr>
            <p:cNvPr id="10" name="TextBox 10"/>
            <p:cNvSpPr txBox="1"/>
            <p:nvPr/>
          </p:nvSpPr>
          <p:spPr>
            <a:xfrm>
              <a:off x="0" y="-57150"/>
              <a:ext cx="996273" cy="1348576"/>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3476574" y="3908899"/>
            <a:ext cx="3782726" cy="4903384"/>
            <a:chOff x="0" y="0"/>
            <a:chExt cx="996273" cy="1291426"/>
          </a:xfrm>
        </p:grpSpPr>
        <p:sp>
          <p:nvSpPr>
            <p:cNvPr id="12" name="Freeform 12"/>
            <p:cNvSpPr/>
            <p:nvPr/>
          </p:nvSpPr>
          <p:spPr>
            <a:xfrm>
              <a:off x="0" y="0"/>
              <a:ext cx="996273" cy="1291426"/>
            </a:xfrm>
            <a:custGeom>
              <a:avLst/>
              <a:gdLst/>
              <a:ahLst/>
              <a:cxnLst/>
              <a:rect l="l" t="t" r="r" b="b"/>
              <a:pathLst>
                <a:path w="996273" h="1291426">
                  <a:moveTo>
                    <a:pt x="110519" y="0"/>
                  </a:moveTo>
                  <a:lnTo>
                    <a:pt x="885754" y="0"/>
                  </a:lnTo>
                  <a:cubicBezTo>
                    <a:pt x="915066" y="0"/>
                    <a:pt x="943177" y="11644"/>
                    <a:pt x="963903" y="32370"/>
                  </a:cubicBezTo>
                  <a:cubicBezTo>
                    <a:pt x="984629" y="53097"/>
                    <a:pt x="996273" y="81208"/>
                    <a:pt x="996273" y="110519"/>
                  </a:cubicBezTo>
                  <a:lnTo>
                    <a:pt x="996273" y="1180907"/>
                  </a:lnTo>
                  <a:cubicBezTo>
                    <a:pt x="996273" y="1241945"/>
                    <a:pt x="946792" y="1291426"/>
                    <a:pt x="885754" y="1291426"/>
                  </a:cubicBezTo>
                  <a:lnTo>
                    <a:pt x="110519" y="1291426"/>
                  </a:lnTo>
                  <a:cubicBezTo>
                    <a:pt x="81208" y="1291426"/>
                    <a:pt x="53097" y="1279782"/>
                    <a:pt x="32370" y="1259056"/>
                  </a:cubicBezTo>
                  <a:cubicBezTo>
                    <a:pt x="11644" y="1238330"/>
                    <a:pt x="0" y="1210219"/>
                    <a:pt x="0" y="1180907"/>
                  </a:cubicBezTo>
                  <a:lnTo>
                    <a:pt x="0" y="110519"/>
                  </a:lnTo>
                  <a:cubicBezTo>
                    <a:pt x="0" y="81208"/>
                    <a:pt x="11644" y="53097"/>
                    <a:pt x="32370" y="32370"/>
                  </a:cubicBezTo>
                  <a:cubicBezTo>
                    <a:pt x="53097" y="11644"/>
                    <a:pt x="81208" y="0"/>
                    <a:pt x="110519" y="0"/>
                  </a:cubicBezTo>
                  <a:close/>
                </a:path>
              </a:pathLst>
            </a:custGeom>
            <a:solidFill>
              <a:srgbClr val="FFBC00"/>
            </a:solidFill>
          </p:spPr>
          <p:txBody>
            <a:bodyPr/>
            <a:lstStyle/>
            <a:p>
              <a:endParaRPr lang="en-US"/>
            </a:p>
          </p:txBody>
        </p:sp>
        <p:sp>
          <p:nvSpPr>
            <p:cNvPr id="13" name="TextBox 13"/>
            <p:cNvSpPr txBox="1"/>
            <p:nvPr/>
          </p:nvSpPr>
          <p:spPr>
            <a:xfrm>
              <a:off x="0" y="-57150"/>
              <a:ext cx="996273" cy="1348576"/>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2379223" y="3313545"/>
            <a:ext cx="1190707" cy="1190707"/>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3D60"/>
            </a:solidFill>
          </p:spPr>
          <p:txBody>
            <a:bodyPr/>
            <a:lstStyle/>
            <a:p>
              <a:endParaRPr lang="en-US"/>
            </a:p>
          </p:txBody>
        </p:sp>
        <p:sp>
          <p:nvSpPr>
            <p:cNvPr id="16" name="TextBox 16"/>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6510343" y="3313545"/>
            <a:ext cx="1190707" cy="1190707"/>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3D60"/>
            </a:solidFill>
          </p:spPr>
          <p:txBody>
            <a:bodyPr/>
            <a:lstStyle/>
            <a:p>
              <a:endParaRPr lang="en-US"/>
            </a:p>
          </p:txBody>
        </p:sp>
        <p:sp>
          <p:nvSpPr>
            <p:cNvPr id="19" name="TextBox 19"/>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10641463" y="3313545"/>
            <a:ext cx="1190707" cy="1190707"/>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3D60"/>
            </a:solidFill>
          </p:spPr>
          <p:txBody>
            <a:bodyPr/>
            <a:lstStyle/>
            <a:p>
              <a:endParaRPr lang="en-US"/>
            </a:p>
          </p:txBody>
        </p:sp>
        <p:sp>
          <p:nvSpPr>
            <p:cNvPr id="22" name="TextBox 22"/>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14772584" y="3313545"/>
            <a:ext cx="1190707" cy="1190707"/>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3D60"/>
            </a:solidFill>
          </p:spPr>
          <p:txBody>
            <a:bodyPr/>
            <a:lstStyle/>
            <a:p>
              <a:endParaRPr lang="en-US"/>
            </a:p>
          </p:txBody>
        </p:sp>
        <p:sp>
          <p:nvSpPr>
            <p:cNvPr id="25" name="TextBox 25"/>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26" name="Freeform 26"/>
          <p:cNvSpPr/>
          <p:nvPr/>
        </p:nvSpPr>
        <p:spPr>
          <a:xfrm>
            <a:off x="4444228" y="2696146"/>
            <a:ext cx="9424454" cy="918884"/>
          </a:xfrm>
          <a:custGeom>
            <a:avLst/>
            <a:gdLst/>
            <a:ahLst/>
            <a:cxnLst/>
            <a:rect l="l" t="t" r="r" b="b"/>
            <a:pathLst>
              <a:path w="9424454" h="918884">
                <a:moveTo>
                  <a:pt x="0" y="0"/>
                </a:moveTo>
                <a:lnTo>
                  <a:pt x="9424454" y="0"/>
                </a:lnTo>
                <a:lnTo>
                  <a:pt x="9424454" y="918884"/>
                </a:lnTo>
                <a:lnTo>
                  <a:pt x="0" y="918884"/>
                </a:lnTo>
                <a:lnTo>
                  <a:pt x="0" y="0"/>
                </a:lnTo>
                <a:close/>
              </a:path>
            </a:pathLst>
          </a:custGeom>
          <a:blipFill>
            <a:blip r:embed="rId2"/>
            <a:stretch>
              <a:fillRect/>
            </a:stretch>
          </a:blipFill>
        </p:spPr>
        <p:txBody>
          <a:bodyPr/>
          <a:lstStyle/>
          <a:p>
            <a:endParaRPr lang="en-US"/>
          </a:p>
        </p:txBody>
      </p:sp>
      <p:grpSp>
        <p:nvGrpSpPr>
          <p:cNvPr id="27" name="Group 27"/>
          <p:cNvGrpSpPr/>
          <p:nvPr/>
        </p:nvGrpSpPr>
        <p:grpSpPr>
          <a:xfrm>
            <a:off x="3866281" y="981646"/>
            <a:ext cx="10555438" cy="1920667"/>
            <a:chOff x="0" y="0"/>
            <a:chExt cx="812800" cy="147897"/>
          </a:xfrm>
        </p:grpSpPr>
        <p:sp>
          <p:nvSpPr>
            <p:cNvPr id="28" name="Freeform 28"/>
            <p:cNvSpPr/>
            <p:nvPr/>
          </p:nvSpPr>
          <p:spPr>
            <a:xfrm>
              <a:off x="0" y="0"/>
              <a:ext cx="812800" cy="147897"/>
            </a:xfrm>
            <a:custGeom>
              <a:avLst/>
              <a:gdLst/>
              <a:ahLst/>
              <a:cxnLst/>
              <a:rect l="l" t="t" r="r" b="b"/>
              <a:pathLst>
                <a:path w="812800" h="147897">
                  <a:moveTo>
                    <a:pt x="812800" y="0"/>
                  </a:moveTo>
                  <a:lnTo>
                    <a:pt x="0" y="0"/>
                  </a:lnTo>
                  <a:lnTo>
                    <a:pt x="101600" y="73949"/>
                  </a:lnTo>
                  <a:lnTo>
                    <a:pt x="0" y="147897"/>
                  </a:lnTo>
                  <a:lnTo>
                    <a:pt x="812800" y="147897"/>
                  </a:lnTo>
                  <a:lnTo>
                    <a:pt x="711200" y="73949"/>
                  </a:lnTo>
                  <a:lnTo>
                    <a:pt x="812800" y="0"/>
                  </a:lnTo>
                  <a:close/>
                </a:path>
              </a:pathLst>
            </a:custGeom>
            <a:solidFill>
              <a:srgbClr val="FFBC00"/>
            </a:solidFill>
          </p:spPr>
          <p:txBody>
            <a:bodyPr/>
            <a:lstStyle/>
            <a:p>
              <a:endParaRPr lang="en-US"/>
            </a:p>
          </p:txBody>
        </p:sp>
        <p:sp>
          <p:nvSpPr>
            <p:cNvPr id="29" name="TextBox 29"/>
            <p:cNvSpPr txBox="1"/>
            <p:nvPr/>
          </p:nvSpPr>
          <p:spPr>
            <a:xfrm>
              <a:off x="88900" y="-57150"/>
              <a:ext cx="635000" cy="205047"/>
            </a:xfrm>
            <a:prstGeom prst="rect">
              <a:avLst/>
            </a:prstGeom>
          </p:spPr>
          <p:txBody>
            <a:bodyPr lIns="50800" tIns="50800" rIns="50800" bIns="50800" rtlCol="0" anchor="ctr"/>
            <a:lstStyle/>
            <a:p>
              <a:pPr algn="ctr">
                <a:lnSpc>
                  <a:spcPts val="2659"/>
                </a:lnSpc>
              </a:pPr>
              <a:endParaRPr/>
            </a:p>
          </p:txBody>
        </p:sp>
      </p:grpSp>
      <p:sp>
        <p:nvSpPr>
          <p:cNvPr id="30" name="TextBox 30"/>
          <p:cNvSpPr txBox="1"/>
          <p:nvPr/>
        </p:nvSpPr>
        <p:spPr>
          <a:xfrm>
            <a:off x="5442888" y="1629346"/>
            <a:ext cx="7402224" cy="695325"/>
          </a:xfrm>
          <a:prstGeom prst="rect">
            <a:avLst/>
          </a:prstGeom>
        </p:spPr>
        <p:txBody>
          <a:bodyPr lIns="0" tIns="0" rIns="0" bIns="0" rtlCol="0" anchor="t">
            <a:spAutoFit/>
          </a:bodyPr>
          <a:lstStyle/>
          <a:p>
            <a:pPr algn="ctr">
              <a:lnSpc>
                <a:spcPts val="5400"/>
              </a:lnSpc>
            </a:pPr>
            <a:r>
              <a:rPr lang="en-US" sz="4500">
                <a:solidFill>
                  <a:srgbClr val="000000"/>
                </a:solidFill>
                <a:latin typeface="League Spartan Bold"/>
              </a:rPr>
              <a:t>REFFERAL PROCESS </a:t>
            </a:r>
          </a:p>
        </p:txBody>
      </p:sp>
      <p:sp>
        <p:nvSpPr>
          <p:cNvPr id="31" name="TextBox 31"/>
          <p:cNvSpPr txBox="1"/>
          <p:nvPr/>
        </p:nvSpPr>
        <p:spPr>
          <a:xfrm>
            <a:off x="1210888" y="4876786"/>
            <a:ext cx="3527374" cy="487313"/>
          </a:xfrm>
          <a:prstGeom prst="rect">
            <a:avLst/>
          </a:prstGeom>
        </p:spPr>
        <p:txBody>
          <a:bodyPr wrap="square" lIns="0" tIns="0" rIns="0" bIns="0" rtlCol="0" anchor="t">
            <a:spAutoFit/>
          </a:bodyPr>
          <a:lstStyle/>
          <a:p>
            <a:pPr algn="ctr">
              <a:lnSpc>
                <a:spcPts val="3779"/>
              </a:lnSpc>
              <a:spcBef>
                <a:spcPct val="0"/>
              </a:spcBef>
            </a:pPr>
            <a:r>
              <a:rPr lang="en-US" sz="3200" dirty="0">
                <a:solidFill>
                  <a:srgbClr val="000000"/>
                </a:solidFill>
                <a:latin typeface="Poppins Bold"/>
              </a:rPr>
              <a:t>ASSESSMENT/PO</a:t>
            </a:r>
          </a:p>
        </p:txBody>
      </p:sp>
      <p:sp>
        <p:nvSpPr>
          <p:cNvPr id="32" name="TextBox 32"/>
          <p:cNvSpPr txBox="1"/>
          <p:nvPr/>
        </p:nvSpPr>
        <p:spPr>
          <a:xfrm>
            <a:off x="2642568" y="3198047"/>
            <a:ext cx="664015" cy="1221679"/>
          </a:xfrm>
          <a:prstGeom prst="rect">
            <a:avLst/>
          </a:prstGeom>
        </p:spPr>
        <p:txBody>
          <a:bodyPr lIns="0" tIns="0" rIns="0" bIns="0" rtlCol="0" anchor="t">
            <a:spAutoFit/>
          </a:bodyPr>
          <a:lstStyle/>
          <a:p>
            <a:pPr algn="ctr">
              <a:lnSpc>
                <a:spcPts val="9417"/>
              </a:lnSpc>
              <a:spcBef>
                <a:spcPct val="0"/>
              </a:spcBef>
            </a:pPr>
            <a:r>
              <a:rPr lang="en-US" sz="6727">
                <a:solidFill>
                  <a:srgbClr val="FFFFFF"/>
                </a:solidFill>
                <a:latin typeface="Poppins Bold"/>
              </a:rPr>
              <a:t>1</a:t>
            </a:r>
          </a:p>
        </p:txBody>
      </p:sp>
      <p:sp>
        <p:nvSpPr>
          <p:cNvPr id="33" name="TextBox 33"/>
          <p:cNvSpPr txBox="1"/>
          <p:nvPr/>
        </p:nvSpPr>
        <p:spPr>
          <a:xfrm>
            <a:off x="6773689" y="3198047"/>
            <a:ext cx="664015" cy="1221679"/>
          </a:xfrm>
          <a:prstGeom prst="rect">
            <a:avLst/>
          </a:prstGeom>
        </p:spPr>
        <p:txBody>
          <a:bodyPr lIns="0" tIns="0" rIns="0" bIns="0" rtlCol="0" anchor="t">
            <a:spAutoFit/>
          </a:bodyPr>
          <a:lstStyle/>
          <a:p>
            <a:pPr algn="ctr">
              <a:lnSpc>
                <a:spcPts val="9417"/>
              </a:lnSpc>
              <a:spcBef>
                <a:spcPct val="0"/>
              </a:spcBef>
            </a:pPr>
            <a:r>
              <a:rPr lang="en-US" sz="6727">
                <a:solidFill>
                  <a:srgbClr val="FFFFFF"/>
                </a:solidFill>
                <a:latin typeface="Poppins Bold"/>
              </a:rPr>
              <a:t>2</a:t>
            </a:r>
          </a:p>
        </p:txBody>
      </p:sp>
      <p:sp>
        <p:nvSpPr>
          <p:cNvPr id="34" name="TextBox 34"/>
          <p:cNvSpPr txBox="1"/>
          <p:nvPr/>
        </p:nvSpPr>
        <p:spPr>
          <a:xfrm>
            <a:off x="10904809" y="3198047"/>
            <a:ext cx="664015" cy="1221679"/>
          </a:xfrm>
          <a:prstGeom prst="rect">
            <a:avLst/>
          </a:prstGeom>
        </p:spPr>
        <p:txBody>
          <a:bodyPr lIns="0" tIns="0" rIns="0" bIns="0" rtlCol="0" anchor="t">
            <a:spAutoFit/>
          </a:bodyPr>
          <a:lstStyle/>
          <a:p>
            <a:pPr algn="ctr">
              <a:lnSpc>
                <a:spcPts val="9417"/>
              </a:lnSpc>
              <a:spcBef>
                <a:spcPct val="0"/>
              </a:spcBef>
            </a:pPr>
            <a:r>
              <a:rPr lang="en-US" sz="6727">
                <a:solidFill>
                  <a:srgbClr val="FFFFFF"/>
                </a:solidFill>
                <a:latin typeface="Poppins Bold"/>
              </a:rPr>
              <a:t>3</a:t>
            </a:r>
          </a:p>
        </p:txBody>
      </p:sp>
      <p:sp>
        <p:nvSpPr>
          <p:cNvPr id="35" name="TextBox 35"/>
          <p:cNvSpPr txBox="1"/>
          <p:nvPr/>
        </p:nvSpPr>
        <p:spPr>
          <a:xfrm>
            <a:off x="15033180" y="3198047"/>
            <a:ext cx="664015" cy="1221679"/>
          </a:xfrm>
          <a:prstGeom prst="rect">
            <a:avLst/>
          </a:prstGeom>
        </p:spPr>
        <p:txBody>
          <a:bodyPr lIns="0" tIns="0" rIns="0" bIns="0" rtlCol="0" anchor="t">
            <a:spAutoFit/>
          </a:bodyPr>
          <a:lstStyle/>
          <a:p>
            <a:pPr algn="ctr">
              <a:lnSpc>
                <a:spcPts val="9417"/>
              </a:lnSpc>
              <a:spcBef>
                <a:spcPct val="0"/>
              </a:spcBef>
            </a:pPr>
            <a:r>
              <a:rPr lang="en-US" sz="6727">
                <a:solidFill>
                  <a:srgbClr val="FFFFFF"/>
                </a:solidFill>
                <a:latin typeface="Poppins Bold"/>
              </a:rPr>
              <a:t>4</a:t>
            </a:r>
          </a:p>
        </p:txBody>
      </p:sp>
      <p:sp>
        <p:nvSpPr>
          <p:cNvPr id="36" name="TextBox 36"/>
          <p:cNvSpPr txBox="1"/>
          <p:nvPr/>
        </p:nvSpPr>
        <p:spPr>
          <a:xfrm>
            <a:off x="5636043" y="4794686"/>
            <a:ext cx="2939305" cy="651511"/>
          </a:xfrm>
          <a:prstGeom prst="rect">
            <a:avLst/>
          </a:prstGeom>
        </p:spPr>
        <p:txBody>
          <a:bodyPr lIns="0" tIns="0" rIns="0" bIns="0" rtlCol="0" anchor="t">
            <a:spAutoFit/>
          </a:bodyPr>
          <a:lstStyle/>
          <a:p>
            <a:pPr algn="ctr">
              <a:lnSpc>
                <a:spcPts val="5039"/>
              </a:lnSpc>
              <a:spcBef>
                <a:spcPct val="0"/>
              </a:spcBef>
            </a:pPr>
            <a:r>
              <a:rPr lang="en-US" sz="3599" dirty="0">
                <a:solidFill>
                  <a:srgbClr val="000000"/>
                </a:solidFill>
                <a:latin typeface="Poppins Bold"/>
              </a:rPr>
              <a:t>F2F</a:t>
            </a:r>
          </a:p>
        </p:txBody>
      </p:sp>
      <p:sp>
        <p:nvSpPr>
          <p:cNvPr id="37" name="TextBox 37"/>
          <p:cNvSpPr txBox="1"/>
          <p:nvPr/>
        </p:nvSpPr>
        <p:spPr>
          <a:xfrm>
            <a:off x="9767164" y="4792207"/>
            <a:ext cx="2939305" cy="651511"/>
          </a:xfrm>
          <a:prstGeom prst="rect">
            <a:avLst/>
          </a:prstGeom>
        </p:spPr>
        <p:txBody>
          <a:bodyPr lIns="0" tIns="0" rIns="0" bIns="0" rtlCol="0" anchor="t">
            <a:spAutoFit/>
          </a:bodyPr>
          <a:lstStyle/>
          <a:p>
            <a:pPr algn="ctr">
              <a:lnSpc>
                <a:spcPts val="5039"/>
              </a:lnSpc>
              <a:spcBef>
                <a:spcPct val="0"/>
              </a:spcBef>
            </a:pPr>
            <a:r>
              <a:rPr lang="en-US" sz="3599" dirty="0">
                <a:solidFill>
                  <a:srgbClr val="000000"/>
                </a:solidFill>
                <a:latin typeface="Poppins Bold"/>
              </a:rPr>
              <a:t>COURT  </a:t>
            </a:r>
          </a:p>
        </p:txBody>
      </p:sp>
      <p:sp>
        <p:nvSpPr>
          <p:cNvPr id="38" name="TextBox 38"/>
          <p:cNvSpPr txBox="1"/>
          <p:nvPr/>
        </p:nvSpPr>
        <p:spPr>
          <a:xfrm>
            <a:off x="13898285" y="4792207"/>
            <a:ext cx="2939305" cy="651511"/>
          </a:xfrm>
          <a:prstGeom prst="rect">
            <a:avLst/>
          </a:prstGeom>
        </p:spPr>
        <p:txBody>
          <a:bodyPr lIns="0" tIns="0" rIns="0" bIns="0" rtlCol="0" anchor="t">
            <a:spAutoFit/>
          </a:bodyPr>
          <a:lstStyle/>
          <a:p>
            <a:pPr algn="ctr">
              <a:lnSpc>
                <a:spcPts val="5039"/>
              </a:lnSpc>
              <a:spcBef>
                <a:spcPct val="0"/>
              </a:spcBef>
            </a:pPr>
            <a:r>
              <a:rPr lang="en-US" sz="3599" dirty="0">
                <a:solidFill>
                  <a:srgbClr val="000000"/>
                </a:solidFill>
                <a:latin typeface="Poppins Bold"/>
              </a:rPr>
              <a:t>GUARDIAN</a:t>
            </a:r>
          </a:p>
        </p:txBody>
      </p:sp>
      <p:sp>
        <p:nvSpPr>
          <p:cNvPr id="39" name="TextBox 39"/>
          <p:cNvSpPr txBox="1"/>
          <p:nvPr/>
        </p:nvSpPr>
        <p:spPr>
          <a:xfrm>
            <a:off x="9569298" y="5598658"/>
            <a:ext cx="3331353" cy="4829079"/>
          </a:xfrm>
          <a:prstGeom prst="rect">
            <a:avLst/>
          </a:prstGeom>
        </p:spPr>
        <p:txBody>
          <a:bodyPr lIns="0" tIns="0" rIns="0" bIns="0" rtlCol="0" anchor="t">
            <a:spAutoFit/>
          </a:bodyPr>
          <a:lstStyle/>
          <a:p>
            <a:pPr algn="ctr">
              <a:lnSpc>
                <a:spcPts val="2659"/>
              </a:lnSpc>
            </a:pPr>
            <a:r>
              <a:rPr lang="en-US" sz="1899" dirty="0">
                <a:solidFill>
                  <a:srgbClr val="000000"/>
                </a:solidFill>
                <a:latin typeface="Poppins"/>
              </a:rPr>
              <a:t>A court hearing is scheduled in the county of residence. A GAL is often appointed to represent the person’s best interest.  </a:t>
            </a:r>
          </a:p>
          <a:p>
            <a:pPr algn="ctr">
              <a:lnSpc>
                <a:spcPts val="2659"/>
              </a:lnSpc>
            </a:pPr>
            <a:r>
              <a:rPr lang="en-US" sz="1899" dirty="0">
                <a:solidFill>
                  <a:srgbClr val="000000"/>
                </a:solidFill>
                <a:latin typeface="Poppins"/>
              </a:rPr>
              <a:t>Depending on the circumstances, the client may or may not be required to attend. </a:t>
            </a:r>
          </a:p>
          <a:p>
            <a:pPr algn="ctr">
              <a:lnSpc>
                <a:spcPts val="2659"/>
              </a:lnSpc>
            </a:pPr>
            <a:endParaRPr lang="en-US" sz="1899" dirty="0">
              <a:solidFill>
                <a:srgbClr val="000000"/>
              </a:solidFill>
              <a:latin typeface="Poppins"/>
            </a:endParaRPr>
          </a:p>
          <a:p>
            <a:pPr algn="ctr">
              <a:lnSpc>
                <a:spcPts val="2659"/>
              </a:lnSpc>
            </a:pPr>
            <a:endParaRPr lang="en-US" sz="1899" dirty="0">
              <a:solidFill>
                <a:srgbClr val="000000"/>
              </a:solidFill>
              <a:latin typeface="Poppins"/>
            </a:endParaRPr>
          </a:p>
          <a:p>
            <a:pPr algn="ctr">
              <a:lnSpc>
                <a:spcPts val="2659"/>
              </a:lnSpc>
            </a:pPr>
            <a:endParaRPr lang="en-US" sz="1899" dirty="0">
              <a:solidFill>
                <a:srgbClr val="000000"/>
              </a:solidFill>
              <a:latin typeface="Poppins"/>
            </a:endParaRPr>
          </a:p>
          <a:p>
            <a:pPr algn="ctr">
              <a:lnSpc>
                <a:spcPts val="2659"/>
              </a:lnSpc>
            </a:pPr>
            <a:endParaRPr lang="en-US" sz="1899" dirty="0">
              <a:solidFill>
                <a:srgbClr val="000000"/>
              </a:solidFill>
              <a:latin typeface="Poppins"/>
            </a:endParaRPr>
          </a:p>
          <a:p>
            <a:pPr algn="ctr">
              <a:lnSpc>
                <a:spcPts val="2659"/>
              </a:lnSpc>
              <a:spcBef>
                <a:spcPct val="0"/>
              </a:spcBef>
            </a:pPr>
            <a:endParaRPr lang="en-US" sz="1899" dirty="0">
              <a:solidFill>
                <a:srgbClr val="000000"/>
              </a:solidFill>
              <a:latin typeface="Poppins"/>
            </a:endParaRPr>
          </a:p>
        </p:txBody>
      </p:sp>
      <p:sp>
        <p:nvSpPr>
          <p:cNvPr id="40" name="TextBox 40"/>
          <p:cNvSpPr txBox="1"/>
          <p:nvPr/>
        </p:nvSpPr>
        <p:spPr>
          <a:xfrm>
            <a:off x="13699510" y="5617718"/>
            <a:ext cx="3331353" cy="2059090"/>
          </a:xfrm>
          <a:prstGeom prst="rect">
            <a:avLst/>
          </a:prstGeom>
        </p:spPr>
        <p:txBody>
          <a:bodyPr lIns="0" tIns="0" rIns="0" bIns="0" rtlCol="0" anchor="t">
            <a:spAutoFit/>
          </a:bodyPr>
          <a:lstStyle/>
          <a:p>
            <a:pPr algn="ctr">
              <a:lnSpc>
                <a:spcPts val="2659"/>
              </a:lnSpc>
              <a:spcBef>
                <a:spcPct val="0"/>
              </a:spcBef>
            </a:pPr>
            <a:r>
              <a:rPr lang="en-US" sz="1899" dirty="0">
                <a:solidFill>
                  <a:srgbClr val="000000"/>
                </a:solidFill>
                <a:latin typeface="Poppins"/>
              </a:rPr>
              <a:t>After guardianship is granted, the guardian of contact becomes an important member of client’s care team, ensuring all needs are met. </a:t>
            </a:r>
          </a:p>
        </p:txBody>
      </p:sp>
      <p:sp>
        <p:nvSpPr>
          <p:cNvPr id="41" name="Freeform 41"/>
          <p:cNvSpPr/>
          <p:nvPr/>
        </p:nvSpPr>
        <p:spPr>
          <a:xfrm>
            <a:off x="-1254131" y="-690757"/>
            <a:ext cx="3840627" cy="5012238"/>
          </a:xfrm>
          <a:custGeom>
            <a:avLst/>
            <a:gdLst/>
            <a:ahLst/>
            <a:cxnLst/>
            <a:rect l="l" t="t" r="r" b="b"/>
            <a:pathLst>
              <a:path w="3840627" h="5012238">
                <a:moveTo>
                  <a:pt x="0" y="0"/>
                </a:moveTo>
                <a:lnTo>
                  <a:pt x="3840627" y="0"/>
                </a:lnTo>
                <a:lnTo>
                  <a:pt x="3840627" y="5012238"/>
                </a:lnTo>
                <a:lnTo>
                  <a:pt x="0" y="50122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2" name="Freeform 42"/>
          <p:cNvSpPr/>
          <p:nvPr/>
        </p:nvSpPr>
        <p:spPr>
          <a:xfrm flipH="1">
            <a:off x="15701504" y="-690757"/>
            <a:ext cx="3840627" cy="5012238"/>
          </a:xfrm>
          <a:custGeom>
            <a:avLst/>
            <a:gdLst/>
            <a:ahLst/>
            <a:cxnLst/>
            <a:rect l="l" t="t" r="r" b="b"/>
            <a:pathLst>
              <a:path w="3840627" h="5012238">
                <a:moveTo>
                  <a:pt x="3840627" y="0"/>
                </a:moveTo>
                <a:lnTo>
                  <a:pt x="0" y="0"/>
                </a:lnTo>
                <a:lnTo>
                  <a:pt x="0" y="5012238"/>
                </a:lnTo>
                <a:lnTo>
                  <a:pt x="3840627" y="5012238"/>
                </a:lnTo>
                <a:lnTo>
                  <a:pt x="3840627"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3" name="TextBox 43"/>
          <p:cNvSpPr txBox="1"/>
          <p:nvPr/>
        </p:nvSpPr>
        <p:spPr>
          <a:xfrm>
            <a:off x="3920780" y="9053009"/>
            <a:ext cx="10471349" cy="398778"/>
          </a:xfrm>
          <a:prstGeom prst="rect">
            <a:avLst/>
          </a:prstGeom>
        </p:spPr>
        <p:txBody>
          <a:bodyPr lIns="0" tIns="0" rIns="0" bIns="0" rtlCol="0" anchor="t">
            <a:spAutoFit/>
          </a:bodyPr>
          <a:lstStyle/>
          <a:p>
            <a:pPr algn="ctr">
              <a:lnSpc>
                <a:spcPts val="3220"/>
              </a:lnSpc>
            </a:pPr>
            <a:r>
              <a:rPr lang="en-US" sz="2300" u="sng" dirty="0">
                <a:solidFill>
                  <a:srgbClr val="000000"/>
                </a:solidFill>
                <a:latin typeface="Poppins Bold Italics"/>
              </a:rPr>
              <a:t>Currently the turnaround time for a court hearing is typically 90 days</a:t>
            </a:r>
            <a:r>
              <a:rPr lang="en-US" sz="2300" dirty="0">
                <a:solidFill>
                  <a:srgbClr val="000000"/>
                </a:solidFill>
                <a:latin typeface="Poppins Bold"/>
              </a:rPr>
              <a:t>.​</a:t>
            </a:r>
          </a:p>
        </p:txBody>
      </p:sp>
      <p:sp>
        <p:nvSpPr>
          <p:cNvPr id="44" name="TextBox 44"/>
          <p:cNvSpPr txBox="1"/>
          <p:nvPr/>
        </p:nvSpPr>
        <p:spPr>
          <a:xfrm>
            <a:off x="5440020" y="5617718"/>
            <a:ext cx="3331353" cy="3097836"/>
          </a:xfrm>
          <a:prstGeom prst="rect">
            <a:avLst/>
          </a:prstGeom>
        </p:spPr>
        <p:txBody>
          <a:bodyPr lIns="0" tIns="0" rIns="0" bIns="0" rtlCol="0" anchor="t">
            <a:spAutoFit/>
          </a:bodyPr>
          <a:lstStyle/>
          <a:p>
            <a:pPr algn="ctr">
              <a:lnSpc>
                <a:spcPts val="2659"/>
              </a:lnSpc>
              <a:spcBef>
                <a:spcPct val="0"/>
              </a:spcBef>
            </a:pPr>
            <a:r>
              <a:rPr lang="en-US" sz="1899" dirty="0">
                <a:solidFill>
                  <a:srgbClr val="000000"/>
                </a:solidFill>
                <a:latin typeface="Poppins"/>
              </a:rPr>
              <a:t>Once a  referral is received, a face-to-face assessment will be done to confirm the information provided in the referral, ensure that the client meets our agencies’ eligibility criteria, and make sure the client is suitable for guardianship services. </a:t>
            </a:r>
          </a:p>
        </p:txBody>
      </p:sp>
      <p:sp>
        <p:nvSpPr>
          <p:cNvPr id="45" name="TextBox 45"/>
          <p:cNvSpPr txBox="1"/>
          <p:nvPr/>
        </p:nvSpPr>
        <p:spPr>
          <a:xfrm>
            <a:off x="1308899" y="5598658"/>
            <a:ext cx="3331353" cy="2675890"/>
          </a:xfrm>
          <a:prstGeom prst="rect">
            <a:avLst/>
          </a:prstGeom>
        </p:spPr>
        <p:txBody>
          <a:bodyPr lIns="0" tIns="0" rIns="0" bIns="0" rtlCol="0" anchor="t">
            <a:spAutoFit/>
          </a:bodyPr>
          <a:lstStyle/>
          <a:p>
            <a:pPr algn="ctr">
              <a:lnSpc>
                <a:spcPts val="2659"/>
              </a:lnSpc>
              <a:spcBef>
                <a:spcPct val="0"/>
              </a:spcBef>
            </a:pPr>
            <a:r>
              <a:rPr lang="en-US" sz="1899" dirty="0">
                <a:solidFill>
                  <a:srgbClr val="000000"/>
                </a:solidFill>
                <a:latin typeface="Poppins"/>
              </a:rPr>
              <a:t>The referral source is required to complete a thorough client assessment, ensuring all relevant information is gathered. A physician must review and sign off on the physician's order.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bc6fac6-8eff-4fe3-b3f1-f1e19b5975d3">
      <Terms xmlns="http://schemas.microsoft.com/office/infopath/2007/PartnerControls"/>
    </lcf76f155ced4ddcb4097134ff3c332f>
    <TaxCatchAll xmlns="28e42f51-d9d5-4e7b-bda3-1111cbded9a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E5AA141E06E9B4C972230A64994BB73" ma:contentTypeVersion="17" ma:contentTypeDescription="Create a new document." ma:contentTypeScope="" ma:versionID="04dcbd2a932f21dfd7c3b86f33ebe1c1">
  <xsd:schema xmlns:xsd="http://www.w3.org/2001/XMLSchema" xmlns:xs="http://www.w3.org/2001/XMLSchema" xmlns:p="http://schemas.microsoft.com/office/2006/metadata/properties" xmlns:ns2="1bc6fac6-8eff-4fe3-b3f1-f1e19b5975d3" xmlns:ns3="28e42f51-d9d5-4e7b-bda3-1111cbded9a3" targetNamespace="http://schemas.microsoft.com/office/2006/metadata/properties" ma:root="true" ma:fieldsID="44a08b44dbfed1e65e4aa7a2c823187e" ns2:_="" ns3:_="">
    <xsd:import namespace="1bc6fac6-8eff-4fe3-b3f1-f1e19b5975d3"/>
    <xsd:import namespace="28e42f51-d9d5-4e7b-bda3-1111cbded9a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DateTaken"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c6fac6-8eff-4fe3-b3f1-f1e19b5975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0b1cd946-f6bd-4133-9320-092c7c9a7812"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8e42f51-d9d5-4e7b-bda3-1111cbded9a3"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fdac6cc0-824a-4b3a-9973-e5e9df96d698}" ma:internalName="TaxCatchAll" ma:showField="CatchAllData" ma:web="28e42f51-d9d5-4e7b-bda3-1111cbded9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1CCCAC-6A6F-40A4-A402-46994E9615DF}">
  <ds:schemaRefs>
    <ds:schemaRef ds:uri="http://schemas.microsoft.com/office/2006/metadata/properties"/>
    <ds:schemaRef ds:uri="http://schemas.microsoft.com/office/infopath/2007/PartnerControls"/>
    <ds:schemaRef ds:uri="1bc6fac6-8eff-4fe3-b3f1-f1e19b5975d3"/>
    <ds:schemaRef ds:uri="28e42f51-d9d5-4e7b-bda3-1111cbded9a3"/>
  </ds:schemaRefs>
</ds:datastoreItem>
</file>

<file path=customXml/itemProps2.xml><?xml version="1.0" encoding="utf-8"?>
<ds:datastoreItem xmlns:ds="http://schemas.openxmlformats.org/officeDocument/2006/customXml" ds:itemID="{D5A97E02-4F89-4073-8C21-024AADDA1084}">
  <ds:schemaRefs>
    <ds:schemaRef ds:uri="http://schemas.microsoft.com/sharepoint/v3/contenttype/forms"/>
  </ds:schemaRefs>
</ds:datastoreItem>
</file>

<file path=customXml/itemProps3.xml><?xml version="1.0" encoding="utf-8"?>
<ds:datastoreItem xmlns:ds="http://schemas.openxmlformats.org/officeDocument/2006/customXml" ds:itemID="{06C223F8-2584-485C-A92D-D40DE43D83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c6fac6-8eff-4fe3-b3f1-f1e19b5975d3"/>
    <ds:schemaRef ds:uri="28e42f51-d9d5-4e7b-bda3-1111cbded9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211</TotalTime>
  <Words>2274</Words>
  <Application>Microsoft Office PowerPoint</Application>
  <PresentationFormat>Custom</PresentationFormat>
  <Paragraphs>178</Paragraphs>
  <Slides>19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Poppins Bold</vt:lpstr>
      <vt:lpstr>Majesty</vt:lpstr>
      <vt:lpstr>Poppins</vt:lpstr>
      <vt:lpstr>League Spartan Bold</vt:lpstr>
      <vt:lpstr>Hadassah Friedlaender</vt:lpstr>
      <vt:lpstr>Arial</vt:lpstr>
      <vt:lpstr>Calibri</vt:lpstr>
      <vt:lpstr>Poppins Bold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Guardianship L&amp; L power point</dc:title>
  <dc:creator>Ashli Wilt</dc:creator>
  <cp:lastModifiedBy>Ellerie Baer</cp:lastModifiedBy>
  <cp:revision>4</cp:revision>
  <dcterms:created xsi:type="dcterms:W3CDTF">2006-08-16T00:00:00Z</dcterms:created>
  <dcterms:modified xsi:type="dcterms:W3CDTF">2024-04-18T13:11:51Z</dcterms:modified>
  <dc:identifier>DAF95lATi8c</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0x010100AE5AA141E06E9B4C972230A64994BB73</vt:lpwstr>
  </property>
</Properties>
</file>